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71" r:id="rId4"/>
    <p:sldId id="272" r:id="rId5"/>
    <p:sldId id="259" r:id="rId6"/>
    <p:sldId id="258" r:id="rId7"/>
    <p:sldId id="262" r:id="rId8"/>
    <p:sldId id="264" r:id="rId9"/>
    <p:sldId id="265" r:id="rId10"/>
    <p:sldId id="268" r:id="rId11"/>
    <p:sldId id="269" r:id="rId12"/>
    <p:sldId id="270" r:id="rId13"/>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110" d="100"/>
          <a:sy n="110" d="100"/>
        </p:scale>
        <p:origin x="2412" y="-16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B5BCC77-1BB9-4DCA-AE26-A83E8D5E29D2}"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5779B2-A7DF-45FD-9796-CDA953F55885}" type="slidenum">
              <a:rPr lang="en-GB" smtClean="0"/>
              <a:t>‹#›</a:t>
            </a:fld>
            <a:endParaRPr lang="en-GB"/>
          </a:p>
        </p:txBody>
      </p:sp>
    </p:spTree>
    <p:extLst>
      <p:ext uri="{BB962C8B-B14F-4D97-AF65-F5344CB8AC3E}">
        <p14:creationId xmlns:p14="http://schemas.microsoft.com/office/powerpoint/2010/main" val="30921456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5BCC77-1BB9-4DCA-AE26-A83E8D5E29D2}"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5779B2-A7DF-45FD-9796-CDA953F55885}" type="slidenum">
              <a:rPr lang="en-GB" smtClean="0"/>
              <a:t>‹#›</a:t>
            </a:fld>
            <a:endParaRPr lang="en-GB"/>
          </a:p>
        </p:txBody>
      </p:sp>
    </p:spTree>
    <p:extLst>
      <p:ext uri="{BB962C8B-B14F-4D97-AF65-F5344CB8AC3E}">
        <p14:creationId xmlns:p14="http://schemas.microsoft.com/office/powerpoint/2010/main" val="39411565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5BCC77-1BB9-4DCA-AE26-A83E8D5E29D2}"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5779B2-A7DF-45FD-9796-CDA953F55885}" type="slidenum">
              <a:rPr lang="en-GB" smtClean="0"/>
              <a:t>‹#›</a:t>
            </a:fld>
            <a:endParaRPr lang="en-GB"/>
          </a:p>
        </p:txBody>
      </p:sp>
    </p:spTree>
    <p:extLst>
      <p:ext uri="{BB962C8B-B14F-4D97-AF65-F5344CB8AC3E}">
        <p14:creationId xmlns:p14="http://schemas.microsoft.com/office/powerpoint/2010/main" val="33875220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5BCC77-1BB9-4DCA-AE26-A83E8D5E29D2}"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5779B2-A7DF-45FD-9796-CDA953F55885}" type="slidenum">
              <a:rPr lang="en-GB" smtClean="0"/>
              <a:t>‹#›</a:t>
            </a:fld>
            <a:endParaRPr lang="en-GB"/>
          </a:p>
        </p:txBody>
      </p:sp>
    </p:spTree>
    <p:extLst>
      <p:ext uri="{BB962C8B-B14F-4D97-AF65-F5344CB8AC3E}">
        <p14:creationId xmlns:p14="http://schemas.microsoft.com/office/powerpoint/2010/main" val="2272883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B5BCC77-1BB9-4DCA-AE26-A83E8D5E29D2}" type="datetimeFigureOut">
              <a:rPr lang="en-GB" smtClean="0"/>
              <a:t>11/09/2026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55779B2-A7DF-45FD-9796-CDA953F55885}" type="slidenum">
              <a:rPr lang="en-GB" smtClean="0"/>
              <a:t>‹#›</a:t>
            </a:fld>
            <a:endParaRPr lang="en-GB"/>
          </a:p>
        </p:txBody>
      </p:sp>
    </p:spTree>
    <p:extLst>
      <p:ext uri="{BB962C8B-B14F-4D97-AF65-F5344CB8AC3E}">
        <p14:creationId xmlns:p14="http://schemas.microsoft.com/office/powerpoint/2010/main" val="4213990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B5BCC77-1BB9-4DCA-AE26-A83E8D5E29D2}" type="datetimeFigureOut">
              <a:rPr lang="en-GB" smtClean="0"/>
              <a:t>11/09/2026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55779B2-A7DF-45FD-9796-CDA953F55885}" type="slidenum">
              <a:rPr lang="en-GB" smtClean="0"/>
              <a:t>‹#›</a:t>
            </a:fld>
            <a:endParaRPr lang="en-GB"/>
          </a:p>
        </p:txBody>
      </p:sp>
    </p:spTree>
    <p:extLst>
      <p:ext uri="{BB962C8B-B14F-4D97-AF65-F5344CB8AC3E}">
        <p14:creationId xmlns:p14="http://schemas.microsoft.com/office/powerpoint/2010/main" val="2729058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5BCC77-1BB9-4DCA-AE26-A83E8D5E29D2}" type="datetimeFigureOut">
              <a:rPr lang="en-GB" smtClean="0"/>
              <a:t>11/09/2026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55779B2-A7DF-45FD-9796-CDA953F55885}" type="slidenum">
              <a:rPr lang="en-GB" smtClean="0"/>
              <a:t>‹#›</a:t>
            </a:fld>
            <a:endParaRPr lang="en-GB"/>
          </a:p>
        </p:txBody>
      </p:sp>
    </p:spTree>
    <p:extLst>
      <p:ext uri="{BB962C8B-B14F-4D97-AF65-F5344CB8AC3E}">
        <p14:creationId xmlns:p14="http://schemas.microsoft.com/office/powerpoint/2010/main" val="27302149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B5BCC77-1BB9-4DCA-AE26-A83E8D5E29D2}"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5779B2-A7DF-45FD-9796-CDA953F55885}" type="slidenum">
              <a:rPr lang="en-GB" smtClean="0"/>
              <a:t>‹#›</a:t>
            </a:fld>
            <a:endParaRPr lang="en-GB"/>
          </a:p>
        </p:txBody>
      </p:sp>
    </p:spTree>
    <p:extLst>
      <p:ext uri="{BB962C8B-B14F-4D97-AF65-F5344CB8AC3E}">
        <p14:creationId xmlns:p14="http://schemas.microsoft.com/office/powerpoint/2010/main" val="24761948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B5BCC77-1BB9-4DCA-AE26-A83E8D5E29D2}"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5779B2-A7DF-45FD-9796-CDA953F55885}" type="slidenum">
              <a:rPr lang="en-GB" smtClean="0"/>
              <a:t>‹#›</a:t>
            </a:fld>
            <a:endParaRPr lang="en-GB"/>
          </a:p>
        </p:txBody>
      </p:sp>
    </p:spTree>
    <p:extLst>
      <p:ext uri="{BB962C8B-B14F-4D97-AF65-F5344CB8AC3E}">
        <p14:creationId xmlns:p14="http://schemas.microsoft.com/office/powerpoint/2010/main" val="2642732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5BCC77-1BB9-4DCA-AE26-A83E8D5E29D2}"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5779B2-A7DF-45FD-9796-CDA953F55885}" type="slidenum">
              <a:rPr lang="en-GB" smtClean="0"/>
              <a:t>‹#›</a:t>
            </a:fld>
            <a:endParaRPr lang="en-GB"/>
          </a:p>
        </p:txBody>
      </p:sp>
    </p:spTree>
    <p:extLst>
      <p:ext uri="{BB962C8B-B14F-4D97-AF65-F5344CB8AC3E}">
        <p14:creationId xmlns:p14="http://schemas.microsoft.com/office/powerpoint/2010/main" val="2879355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5BCC77-1BB9-4DCA-AE26-A83E8D5E29D2}"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5779B2-A7DF-45FD-9796-CDA953F55885}" type="slidenum">
              <a:rPr lang="en-GB" smtClean="0"/>
              <a:t>‹#›</a:t>
            </a:fld>
            <a:endParaRPr lang="en-GB"/>
          </a:p>
        </p:txBody>
      </p:sp>
    </p:spTree>
    <p:extLst>
      <p:ext uri="{BB962C8B-B14F-4D97-AF65-F5344CB8AC3E}">
        <p14:creationId xmlns:p14="http://schemas.microsoft.com/office/powerpoint/2010/main" val="10810064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B5BCC77-1BB9-4DCA-AE26-A83E8D5E29D2}" type="datetimeFigureOut">
              <a:rPr lang="en-GB" smtClean="0"/>
              <a:t>11/09/2026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55779B2-A7DF-45FD-9796-CDA953F55885}" type="slidenum">
              <a:rPr lang="en-GB" smtClean="0"/>
              <a:t>‹#›</a:t>
            </a:fld>
            <a:endParaRPr lang="en-GB"/>
          </a:p>
        </p:txBody>
      </p:sp>
    </p:spTree>
    <p:extLst>
      <p:ext uri="{BB962C8B-B14F-4D97-AF65-F5344CB8AC3E}">
        <p14:creationId xmlns:p14="http://schemas.microsoft.com/office/powerpoint/2010/main" val="34054795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XEAMLWKY9ck" TargetMode="External"/><Relationship Id="rId2" Type="http://schemas.openxmlformats.org/officeDocument/2006/relationships/hyperlink" Target="https://www.youtube.com/watch?v=5eXevyBZv_A" TargetMode="Externa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ivylane.wilts.sch.uk/page/?title=Our+Classes&amp;pid=115" TargetMode="Externa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hyperlink" Target="mailto:assistantadmin@ivylane.wilts.sch.uk" TargetMode="External"/><Relationship Id="rId7"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6.png"/><Relationship Id="rId11" Type="http://schemas.openxmlformats.org/officeDocument/2006/relationships/image" Target="../media/image20.png"/><Relationship Id="rId5" Type="http://schemas.openxmlformats.org/officeDocument/2006/relationships/image" Target="../media/image15.png"/><Relationship Id="rId10" Type="http://schemas.openxmlformats.org/officeDocument/2006/relationships/image" Target="../media/image19.png"/><Relationship Id="rId4" Type="http://schemas.openxmlformats.org/officeDocument/2006/relationships/hyperlink" Target="mailto:admin@ivylane.wilts.sch.uk" TargetMode="External"/><Relationship Id="rId9" Type="http://schemas.openxmlformats.org/officeDocument/2006/relationships/hyperlink" Target="mailto:ivykidz@ivylane.wilts.sch.uk"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hyperlink" Target="mailto:admin@pickwickacademytrust.co.uk" TargetMode="External"/><Relationship Id="rId3" Type="http://schemas.openxmlformats.org/officeDocument/2006/relationships/image" Target="../media/image23.png"/><Relationship Id="rId7" Type="http://schemas.openxmlformats.org/officeDocument/2006/relationships/hyperlink" Target="http://www.pickwickacademytrust.co.uk/" TargetMode="External"/><Relationship Id="rId12" Type="http://schemas.openxmlformats.org/officeDocument/2006/relationships/image" Target="../media/image26.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hyperlink" Target="https://www.wiltshireparentcarercouncil.co.uk/en/Contact_us" TargetMode="External"/><Relationship Id="rId11" Type="http://schemas.openxmlformats.org/officeDocument/2006/relationships/hyperlink" Target="https://www.mapac.com/education/parents/uniform/ivylaneSN1" TargetMode="External"/><Relationship Id="rId5" Type="http://schemas.openxmlformats.org/officeDocument/2006/relationships/image" Target="../media/image25.png"/><Relationship Id="rId10" Type="http://schemas.openxmlformats.org/officeDocument/2006/relationships/hyperlink" Target="https://ssslearning.co.uk/parentsandguardians/your-mental-health-10-tips-for-parents" TargetMode="External"/><Relationship Id="rId4" Type="http://schemas.openxmlformats.org/officeDocument/2006/relationships/image" Target="../media/image24.png"/><Relationship Id="rId9" Type="http://schemas.openxmlformats.org/officeDocument/2006/relationships/hyperlink" Target="https://ssslearning.co.uk/parentsandguardians/child-mental-health-10-tips-for-parents"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8280C76-1A34-46C2-9CBD-20DDC5974D16}"/>
              </a:ext>
            </a:extLst>
          </p:cNvPr>
          <p:cNvSpPr txBox="1"/>
          <p:nvPr/>
        </p:nvSpPr>
        <p:spPr>
          <a:xfrm>
            <a:off x="0" y="0"/>
            <a:ext cx="2731168" cy="584775"/>
          </a:xfrm>
          <a:prstGeom prst="rect">
            <a:avLst/>
          </a:prstGeom>
          <a:noFill/>
        </p:spPr>
        <p:txBody>
          <a:bodyPr wrap="square">
            <a:spAutoFit/>
          </a:bodyPr>
          <a:lstStyle/>
          <a:p>
            <a:r>
              <a:rPr lang="en-GB" sz="1600" b="1" dirty="0">
                <a:latin typeface="Century Gothic" panose="020B0502020202020204" pitchFamily="34" charset="0"/>
              </a:rPr>
              <a:t>Newsletter 1</a:t>
            </a:r>
          </a:p>
          <a:p>
            <a:r>
              <a:rPr lang="en-GB" sz="1600" b="1" dirty="0">
                <a:solidFill>
                  <a:srgbClr val="008000"/>
                </a:solidFill>
                <a:latin typeface="Century Gothic" panose="020B0502020202020204" pitchFamily="34" charset="0"/>
              </a:rPr>
              <a:t>Friday 11th September</a:t>
            </a:r>
          </a:p>
        </p:txBody>
      </p:sp>
      <p:pic>
        <p:nvPicPr>
          <p:cNvPr id="15" name="Picture 14">
            <a:extLst>
              <a:ext uri="{FF2B5EF4-FFF2-40B4-BE49-F238E27FC236}">
                <a16:creationId xmlns:a16="http://schemas.microsoft.com/office/drawing/2014/main" id="{11E8CF70-9F49-4101-8113-4F65E0AE64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90854" y="28710"/>
            <a:ext cx="785765" cy="777406"/>
          </a:xfrm>
          <a:prstGeom prst="rect">
            <a:avLst/>
          </a:prstGeom>
        </p:spPr>
      </p:pic>
      <p:pic>
        <p:nvPicPr>
          <p:cNvPr id="17" name="Picture 16">
            <a:extLst>
              <a:ext uri="{FF2B5EF4-FFF2-40B4-BE49-F238E27FC236}">
                <a16:creationId xmlns:a16="http://schemas.microsoft.com/office/drawing/2014/main" id="{6DA8F85E-8EEC-47C5-9281-687C3F9EA2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2772" y="85939"/>
            <a:ext cx="1266667" cy="628571"/>
          </a:xfrm>
          <a:prstGeom prst="rect">
            <a:avLst/>
          </a:prstGeom>
        </p:spPr>
      </p:pic>
      <p:sp>
        <p:nvSpPr>
          <p:cNvPr id="21" name="TextBox 20">
            <a:extLst>
              <a:ext uri="{FF2B5EF4-FFF2-40B4-BE49-F238E27FC236}">
                <a16:creationId xmlns:a16="http://schemas.microsoft.com/office/drawing/2014/main" id="{961194A0-617D-4A18-8EAD-05C49D87B69F}"/>
              </a:ext>
            </a:extLst>
          </p:cNvPr>
          <p:cNvSpPr txBox="1"/>
          <p:nvPr/>
        </p:nvSpPr>
        <p:spPr>
          <a:xfrm>
            <a:off x="81899" y="978595"/>
            <a:ext cx="6727295" cy="8863965"/>
          </a:xfrm>
          <a:prstGeom prst="rect">
            <a:avLst/>
          </a:prstGeom>
          <a:noFill/>
          <a:ln w="76200">
            <a:solidFill>
              <a:srgbClr val="008000"/>
            </a:solidFill>
          </a:ln>
        </p:spPr>
        <p:txBody>
          <a:bodyPr wrap="square">
            <a:spAutoFit/>
          </a:bodyPr>
          <a:lstStyle/>
          <a:p>
            <a:r>
              <a:rPr lang="en-GB" sz="1500" dirty="0">
                <a:latin typeface="Century Gothic" panose="020B0502020202020204" pitchFamily="34" charset="0"/>
              </a:rPr>
              <a:t>Dear Parents/Carers,</a:t>
            </a:r>
          </a:p>
          <a:p>
            <a:r>
              <a:rPr lang="en-GB" sz="1500" dirty="0">
                <a:latin typeface="Century Gothic" panose="020B0502020202020204" pitchFamily="34" charset="0"/>
              </a:rPr>
              <a:t>Our new school year is underway and it is so lovely to have our Ivy Lane community all together again. Old and new faces have been warmly welcomed and everyone is settling down after our long, hot summer.</a:t>
            </a:r>
          </a:p>
          <a:p>
            <a:r>
              <a:rPr lang="en-GB" sz="1500" dirty="0">
                <a:latin typeface="Century Gothic" panose="020B0502020202020204" pitchFamily="34" charset="0"/>
              </a:rPr>
              <a:t>Our new Reception cohort are looking very smart in their school uniforms and are adjusting to school life very well indeed. This week they have extended their school day and enjoyed two delicious school dinners in Ivy Hall and a chance to explore the playgrounds. </a:t>
            </a:r>
          </a:p>
          <a:p>
            <a:r>
              <a:rPr lang="en-GB" sz="1500" dirty="0">
                <a:latin typeface="Century Gothic" panose="020B0502020202020204" pitchFamily="34" charset="0"/>
              </a:rPr>
              <a:t>Staffing-wise, we have welcomed Mrs Allman as a new learning tutor and Mrs </a:t>
            </a:r>
            <a:r>
              <a:rPr lang="en-GB" sz="1500" dirty="0" err="1">
                <a:latin typeface="Century Gothic" panose="020B0502020202020204" pitchFamily="34" charset="0"/>
              </a:rPr>
              <a:t>Vueti</a:t>
            </a:r>
            <a:r>
              <a:rPr lang="en-GB" sz="1500" dirty="0">
                <a:latin typeface="Century Gothic" panose="020B0502020202020204" pitchFamily="34" charset="0"/>
              </a:rPr>
              <a:t> as a new catering assistant. </a:t>
            </a:r>
          </a:p>
          <a:p>
            <a:r>
              <a:rPr lang="en-GB" sz="1500" dirty="0">
                <a:latin typeface="Century Gothic" panose="020B0502020202020204" pitchFamily="34" charset="0"/>
              </a:rPr>
              <a:t>The focus at the beginning of a new school year for all year groups is always on establishing clear routines and expectations. This gives us a solid base to build on for a successful year of effective learning. We are encouraged to see calm classrooms and respectful movement around school. Ivy Lane behaviour is running through all that we do.</a:t>
            </a:r>
          </a:p>
          <a:p>
            <a:r>
              <a:rPr lang="en-GB" sz="1500" dirty="0">
                <a:latin typeface="Century Gothic" panose="020B0502020202020204" pitchFamily="34" charset="0"/>
              </a:rPr>
              <a:t>Next week sees the start of our teacher-led after school clubs, the start of school swimming for Year 4 (remember your kit on Monday) and an exciting Reptile Experience for classes in Year 2, 3 and 4. JJ's Reptiles: Exotic Encounters will be visiting Ivy Lane on Monday thanks to the efforts of Mrs Smith and many of our Ivy Lane families and friends who voted for Ivy Lane to win this special experience. We’ll share photos in the next newsletter.</a:t>
            </a:r>
          </a:p>
          <a:p>
            <a:r>
              <a:rPr lang="en-GB" sz="1500" dirty="0">
                <a:latin typeface="Century Gothic" panose="020B0502020202020204" pitchFamily="34" charset="0"/>
              </a:rPr>
              <a:t>We are delighted that our link with Waterstones bookshop is continuing this year and they will visit us weekly to lead age-appropriate story times for each class in our library. Year 5 classes are up next. This is part of our commitment to encouraging all children to read for pleasure.  </a:t>
            </a:r>
          </a:p>
          <a:p>
            <a:r>
              <a:rPr lang="en-GB" sz="1500" dirty="0">
                <a:latin typeface="Century Gothic" panose="020B0502020202020204" pitchFamily="34" charset="0"/>
              </a:rPr>
              <a:t>Finally, our kitchen staff are to be congratulated on a very successful inspection this week meaning they can display their 5 star hygiene rating with pride. Well done - and thank you for keeping our children happily fed every day.</a:t>
            </a:r>
          </a:p>
          <a:p>
            <a:r>
              <a:rPr lang="en-GB" sz="1500" dirty="0">
                <a:latin typeface="Century Gothic" panose="020B0502020202020204" pitchFamily="34" charset="0"/>
              </a:rPr>
              <a:t>I wish you all a happy weekend.</a:t>
            </a:r>
          </a:p>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p>
            <a:r>
              <a:rPr lang="en-GB" sz="1500" b="1" dirty="0">
                <a:latin typeface="Century Gothic" panose="020B0502020202020204" pitchFamily="34" charset="0"/>
              </a:rPr>
              <a:t>Mrs Fahey</a:t>
            </a:r>
          </a:p>
          <a:p>
            <a:r>
              <a:rPr lang="en-GB" sz="1500" b="1" dirty="0">
                <a:latin typeface="Century Gothic" panose="020B0502020202020204" pitchFamily="34" charset="0"/>
              </a:rPr>
              <a:t>Deputy Headteacher</a:t>
            </a:r>
          </a:p>
        </p:txBody>
      </p:sp>
      <p:pic>
        <p:nvPicPr>
          <p:cNvPr id="9" name="Picture 8">
            <a:extLst>
              <a:ext uri="{FF2B5EF4-FFF2-40B4-BE49-F238E27FC236}">
                <a16:creationId xmlns:a16="http://schemas.microsoft.com/office/drawing/2014/main" id="{8B5E2650-6EE9-4C94-8E64-6DCA10AD22AF}"/>
              </a:ext>
            </a:extLst>
          </p:cNvPr>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142505" y="8527047"/>
            <a:ext cx="1337483" cy="704381"/>
          </a:xfrm>
          <a:prstGeom prst="rect">
            <a:avLst/>
          </a:prstGeom>
          <a:noFill/>
          <a:ln>
            <a:noFill/>
          </a:ln>
        </p:spPr>
      </p:pic>
    </p:spTree>
    <p:extLst>
      <p:ext uri="{BB962C8B-B14F-4D97-AF65-F5344CB8AC3E}">
        <p14:creationId xmlns:p14="http://schemas.microsoft.com/office/powerpoint/2010/main" val="3791125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229D68FB-6DA5-4057-9D64-BC23F58FCFCA}"/>
              </a:ext>
            </a:extLst>
          </p:cNvPr>
          <p:cNvGraphicFramePr>
            <a:graphicFrameLocks noGrp="1"/>
          </p:cNvGraphicFramePr>
          <p:nvPr>
            <p:extLst>
              <p:ext uri="{D42A27DB-BD31-4B8C-83A1-F6EECF244321}">
                <p14:modId xmlns:p14="http://schemas.microsoft.com/office/powerpoint/2010/main" val="2789008685"/>
              </p:ext>
            </p:extLst>
          </p:nvPr>
        </p:nvGraphicFramePr>
        <p:xfrm>
          <a:off x="269966" y="519284"/>
          <a:ext cx="6252754" cy="9304904"/>
        </p:xfrm>
        <a:graphic>
          <a:graphicData uri="http://schemas.openxmlformats.org/drawingml/2006/table">
            <a:tbl>
              <a:tblPr/>
              <a:tblGrid>
                <a:gridCol w="1262743">
                  <a:extLst>
                    <a:ext uri="{9D8B030D-6E8A-4147-A177-3AD203B41FA5}">
                      <a16:colId xmlns:a16="http://schemas.microsoft.com/office/drawing/2014/main" val="1511497440"/>
                    </a:ext>
                  </a:extLst>
                </a:gridCol>
                <a:gridCol w="4990011">
                  <a:extLst>
                    <a:ext uri="{9D8B030D-6E8A-4147-A177-3AD203B41FA5}">
                      <a16:colId xmlns:a16="http://schemas.microsoft.com/office/drawing/2014/main" val="3911404781"/>
                    </a:ext>
                  </a:extLst>
                </a:gridCol>
              </a:tblGrid>
              <a:tr h="268566">
                <a:tc>
                  <a:txBody>
                    <a:bodyPr/>
                    <a:lstStyle/>
                    <a:p>
                      <a:pPr marR="0" indent="0" algn="l" rtl="0">
                        <a:lnSpc>
                          <a:spcPct val="119000"/>
                        </a:lnSpc>
                        <a:spcBef>
                          <a:spcPts val="0"/>
                        </a:spcBef>
                        <a:spcAft>
                          <a:spcPts val="600"/>
                        </a:spcAft>
                      </a:pPr>
                      <a:r>
                        <a:rPr lang="en-GB" sz="1000" b="1" kern="1400">
                          <a:ln>
                            <a:noFill/>
                          </a:ln>
                          <a:solidFill>
                            <a:srgbClr val="000000"/>
                          </a:solidFill>
                          <a:effectLst/>
                          <a:latin typeface="Century Gothic" panose="020B0502020202020204" pitchFamily="34" charset="0"/>
                        </a:rPr>
                        <a:t>Date</a:t>
                      </a:r>
                      <a:endParaRPr lang="en-GB" sz="800" kern="1400">
                        <a:ln>
                          <a:noFill/>
                        </a:ln>
                        <a:solidFill>
                          <a:srgbClr val="000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0000"/>
                          </a:solidFill>
                          <a:effectLst/>
                          <a:latin typeface="Century Gothic" panose="020B0502020202020204" pitchFamily="34" charset="0"/>
                        </a:rPr>
                        <a:t>Event</a:t>
                      </a:r>
                      <a:endParaRPr lang="en-GB" sz="800" kern="1400" dirty="0">
                        <a:ln>
                          <a:noFill/>
                        </a:ln>
                        <a:solidFill>
                          <a:srgbClr val="000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280637"/>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14/09/26</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Reptile Experience for Years 2 to 4</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4283304"/>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15/09/26</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OPAL Big Build (Volunteers only)</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2061837"/>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23/09/26</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Individual Pupil Photos</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6717817"/>
                  </a:ext>
                </a:extLst>
              </a:tr>
              <a:tr h="232071">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28/09 to 01/10/26</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Bonkers for Conkers Week (see details below)</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3304710"/>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25/09/26</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Harvest Festival Donations (see poster below)</a:t>
                      </a:r>
                      <a:endParaRPr lang="en-GB" sz="10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47544053"/>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28/09/26</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Harvest Festival Donations (see poster below)</a:t>
                      </a:r>
                      <a:endParaRPr lang="en-GB" sz="10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59693711"/>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29 &amp; 30/09/26</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Harvest Festival Assemblies</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688437"/>
                  </a:ext>
                </a:extLst>
              </a:tr>
              <a:tr h="253231">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30/09/26</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685800" rtl="0" eaLnBrk="1" fontAlgn="auto" latinLnBrk="0" hangingPunct="1">
                        <a:lnSpc>
                          <a:spcPct val="119000"/>
                        </a:lnSpc>
                        <a:spcBef>
                          <a:spcPts val="0"/>
                        </a:spcBef>
                        <a:spcAft>
                          <a:spcPts val="800"/>
                        </a:spcAft>
                        <a:buClrTx/>
                        <a:buSzTx/>
                        <a:buFontTx/>
                        <a:buNone/>
                        <a:tabLst/>
                        <a:defRPr/>
                      </a:pPr>
                      <a:r>
                        <a:rPr lang="en-GB" sz="1000" b="1" kern="1400" dirty="0">
                          <a:ln>
                            <a:noFill/>
                          </a:ln>
                          <a:solidFill>
                            <a:srgbClr val="008000"/>
                          </a:solidFill>
                          <a:effectLst/>
                          <a:latin typeface="Century Gothic" panose="020B0502020202020204" pitchFamily="34" charset="0"/>
                          <a:ea typeface="+mn-ea"/>
                          <a:cs typeface="+mn-cs"/>
                        </a:rPr>
                        <a:t>Reception Phonics Workshop for Parents 8.45 to 9.30am (Details to follow)</a:t>
                      </a:r>
                      <a:endParaRPr lang="en-GB" sz="10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6446906"/>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09/10/26</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s-ES" sz="1000" b="1" kern="1400" dirty="0">
                          <a:ln>
                            <a:noFill/>
                          </a:ln>
                          <a:solidFill>
                            <a:srgbClr val="008000"/>
                          </a:solidFill>
                          <a:effectLst/>
                          <a:latin typeface="Century Gothic" panose="020B0502020202020204" pitchFamily="34" charset="0"/>
                          <a:ea typeface="+mn-ea"/>
                          <a:cs typeface="+mn-cs"/>
                        </a:rPr>
                        <a:t>Hockey Club </a:t>
                      </a:r>
                      <a:r>
                        <a:rPr lang="es-ES" sz="1000" b="1" kern="1400" dirty="0" err="1">
                          <a:ln>
                            <a:noFill/>
                          </a:ln>
                          <a:solidFill>
                            <a:srgbClr val="008000"/>
                          </a:solidFill>
                          <a:effectLst/>
                          <a:latin typeface="Century Gothic" panose="020B0502020202020204" pitchFamily="34" charset="0"/>
                          <a:ea typeface="+mn-ea"/>
                          <a:cs typeface="+mn-cs"/>
                        </a:rPr>
                        <a:t>Quik</a:t>
                      </a:r>
                      <a:r>
                        <a:rPr lang="es-ES" sz="1000" b="1" kern="1400" dirty="0">
                          <a:ln>
                            <a:noFill/>
                          </a:ln>
                          <a:solidFill>
                            <a:srgbClr val="008000"/>
                          </a:solidFill>
                          <a:effectLst/>
                          <a:latin typeface="Century Gothic" panose="020B0502020202020204" pitchFamily="34" charset="0"/>
                          <a:ea typeface="+mn-ea"/>
                          <a:cs typeface="+mn-cs"/>
                        </a:rPr>
                        <a:t> </a:t>
                      </a:r>
                      <a:r>
                        <a:rPr lang="es-ES" sz="1000" b="1" kern="1400" dirty="0" err="1">
                          <a:ln>
                            <a:noFill/>
                          </a:ln>
                          <a:solidFill>
                            <a:srgbClr val="008000"/>
                          </a:solidFill>
                          <a:effectLst/>
                          <a:latin typeface="Century Gothic" panose="020B0502020202020204" pitchFamily="34" charset="0"/>
                          <a:ea typeface="+mn-ea"/>
                          <a:cs typeface="+mn-cs"/>
                        </a:rPr>
                        <a:t>Sticks</a:t>
                      </a:r>
                      <a:r>
                        <a:rPr lang="es-ES" sz="1000" b="1" kern="1400" dirty="0">
                          <a:ln>
                            <a:noFill/>
                          </a:ln>
                          <a:solidFill>
                            <a:srgbClr val="008000"/>
                          </a:solidFill>
                          <a:effectLst/>
                          <a:latin typeface="Century Gothic" panose="020B0502020202020204" pitchFamily="34" charset="0"/>
                          <a:ea typeface="+mn-ea"/>
                          <a:cs typeface="+mn-cs"/>
                        </a:rPr>
                        <a:t> </a:t>
                      </a:r>
                      <a:r>
                        <a:rPr lang="es-ES" sz="1000" b="1" kern="1400" dirty="0" err="1">
                          <a:ln>
                            <a:noFill/>
                          </a:ln>
                          <a:solidFill>
                            <a:srgbClr val="008000"/>
                          </a:solidFill>
                          <a:effectLst/>
                          <a:latin typeface="Century Gothic" panose="020B0502020202020204" pitchFamily="34" charset="0"/>
                          <a:ea typeface="+mn-ea"/>
                          <a:cs typeface="+mn-cs"/>
                        </a:rPr>
                        <a:t>Tournament</a:t>
                      </a:r>
                      <a:r>
                        <a:rPr lang="es-ES" sz="1000" b="1" kern="1400" dirty="0">
                          <a:ln>
                            <a:noFill/>
                          </a:ln>
                          <a:solidFill>
                            <a:srgbClr val="008000"/>
                          </a:solidFill>
                          <a:effectLst/>
                          <a:latin typeface="Century Gothic" panose="020B0502020202020204" pitchFamily="34" charset="0"/>
                          <a:ea typeface="+mn-ea"/>
                          <a:cs typeface="+mn-cs"/>
                        </a:rPr>
                        <a:t> at Sheldon (</a:t>
                      </a:r>
                      <a:r>
                        <a:rPr lang="es-ES" sz="1000" b="1" kern="1400" dirty="0" err="1">
                          <a:ln>
                            <a:noFill/>
                          </a:ln>
                          <a:solidFill>
                            <a:srgbClr val="008000"/>
                          </a:solidFill>
                          <a:effectLst/>
                          <a:latin typeface="Century Gothic" panose="020B0502020202020204" pitchFamily="34" charset="0"/>
                          <a:ea typeface="+mn-ea"/>
                          <a:cs typeface="+mn-cs"/>
                        </a:rPr>
                        <a:t>details</a:t>
                      </a:r>
                      <a:r>
                        <a:rPr lang="es-ES" sz="1000" b="1" kern="1400" dirty="0">
                          <a:ln>
                            <a:noFill/>
                          </a:ln>
                          <a:solidFill>
                            <a:srgbClr val="008000"/>
                          </a:solidFill>
                          <a:effectLst/>
                          <a:latin typeface="Century Gothic" panose="020B0502020202020204" pitchFamily="34" charset="0"/>
                          <a:ea typeface="+mn-ea"/>
                          <a:cs typeface="+mn-cs"/>
                        </a:rPr>
                        <a:t> </a:t>
                      </a:r>
                      <a:r>
                        <a:rPr lang="es-ES" sz="1000" b="1" kern="1400" dirty="0" err="1">
                          <a:ln>
                            <a:noFill/>
                          </a:ln>
                          <a:solidFill>
                            <a:srgbClr val="008000"/>
                          </a:solidFill>
                          <a:effectLst/>
                          <a:latin typeface="Century Gothic" panose="020B0502020202020204" pitchFamily="34" charset="0"/>
                          <a:ea typeface="+mn-ea"/>
                          <a:cs typeface="+mn-cs"/>
                        </a:rPr>
                        <a:t>to</a:t>
                      </a:r>
                      <a:r>
                        <a:rPr lang="es-ES" sz="1000" b="1" kern="1400" dirty="0">
                          <a:ln>
                            <a:noFill/>
                          </a:ln>
                          <a:solidFill>
                            <a:srgbClr val="008000"/>
                          </a:solidFill>
                          <a:effectLst/>
                          <a:latin typeface="Century Gothic" panose="020B0502020202020204" pitchFamily="34" charset="0"/>
                          <a:ea typeface="+mn-ea"/>
                          <a:cs typeface="+mn-cs"/>
                        </a:rPr>
                        <a:t> </a:t>
                      </a:r>
                      <a:r>
                        <a:rPr lang="es-ES" sz="1000" b="1" kern="1400" dirty="0" err="1">
                          <a:ln>
                            <a:noFill/>
                          </a:ln>
                          <a:solidFill>
                            <a:srgbClr val="008000"/>
                          </a:solidFill>
                          <a:effectLst/>
                          <a:latin typeface="Century Gothic" panose="020B0502020202020204" pitchFamily="34" charset="0"/>
                          <a:ea typeface="+mn-ea"/>
                          <a:cs typeface="+mn-cs"/>
                        </a:rPr>
                        <a:t>follow</a:t>
                      </a:r>
                      <a:r>
                        <a:rPr lang="es-ES" sz="1000" b="1" kern="1400" dirty="0">
                          <a:ln>
                            <a:noFill/>
                          </a:ln>
                          <a:solidFill>
                            <a:srgbClr val="008000"/>
                          </a:solidFill>
                          <a:effectLst/>
                          <a:latin typeface="Century Gothic" panose="020B0502020202020204" pitchFamily="34" charset="0"/>
                          <a:ea typeface="+mn-ea"/>
                          <a:cs typeface="+mn-cs"/>
                        </a:rPr>
                        <a:t>)</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20238489"/>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15/10/26</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s-ES" sz="1000" b="1" kern="1400" dirty="0">
                          <a:ln>
                            <a:noFill/>
                          </a:ln>
                          <a:solidFill>
                            <a:srgbClr val="008000"/>
                          </a:solidFill>
                          <a:effectLst/>
                          <a:latin typeface="Century Gothic" panose="020B0502020202020204" pitchFamily="34" charset="0"/>
                          <a:ea typeface="+mn-ea"/>
                          <a:cs typeface="+mn-cs"/>
                        </a:rPr>
                        <a:t>FOILS</a:t>
                      </a:r>
                      <a:r>
                        <a:rPr lang="es-ES" sz="1000" b="1" kern="1400" dirty="0">
                          <a:ln>
                            <a:noFill/>
                          </a:ln>
                          <a:solidFill>
                            <a:srgbClr val="008000"/>
                          </a:solidFill>
                          <a:effectLst/>
                          <a:latin typeface="Century Gothic" panose="020B0502020202020204" pitchFamily="34" charset="0"/>
                        </a:rPr>
                        <a:t> Autumn Discos Y1-Y3: 4.15-5.15pm, Y4-6: 5.30-6.30pm </a:t>
                      </a:r>
                      <a:endParaRPr lang="es-ES"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6858944"/>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16/10/26</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Y5 Outdoor Learning (details to follow)</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07209708"/>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20/10/26</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Open Classrooms 3-5pm</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33387385"/>
                  </a:ext>
                </a:extLst>
              </a:tr>
              <a:tr h="249306">
                <a:tc>
                  <a:txBody>
                    <a:bodyPr/>
                    <a:lstStyle/>
                    <a:p>
                      <a:pPr marR="0" indent="0" algn="l" rtl="0">
                        <a:lnSpc>
                          <a:spcPct val="119000"/>
                        </a:lnSpc>
                        <a:spcBef>
                          <a:spcPts val="0"/>
                        </a:spcBef>
                        <a:spcAft>
                          <a:spcPts val="600"/>
                        </a:spcAft>
                      </a:pPr>
                      <a:r>
                        <a:rPr lang="en-GB" sz="1000" b="1" kern="1400" dirty="0">
                          <a:ln>
                            <a:noFill/>
                          </a:ln>
                          <a:solidFill>
                            <a:srgbClr val="000000"/>
                          </a:solidFill>
                          <a:effectLst/>
                          <a:latin typeface="Century Gothic" panose="020B0502020202020204" pitchFamily="34" charset="0"/>
                        </a:rPr>
                        <a:t>22-30/10/26</a:t>
                      </a:r>
                      <a:endParaRPr lang="en-GB" sz="800" kern="1400" dirty="0">
                        <a:ln>
                          <a:noFill/>
                        </a:ln>
                        <a:solidFill>
                          <a:srgbClr val="000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a:txBody>
                    <a:bodyPr/>
                    <a:lstStyle/>
                    <a:p>
                      <a:pPr marR="0" indent="0" algn="l" rtl="0">
                        <a:lnSpc>
                          <a:spcPct val="119000"/>
                        </a:lnSpc>
                        <a:spcBef>
                          <a:spcPts val="0"/>
                        </a:spcBef>
                        <a:spcAft>
                          <a:spcPts val="600"/>
                        </a:spcAft>
                      </a:pPr>
                      <a:r>
                        <a:rPr lang="en-GB" sz="1000" b="1" kern="1400" dirty="0">
                          <a:ln>
                            <a:noFill/>
                          </a:ln>
                          <a:solidFill>
                            <a:srgbClr val="000000"/>
                          </a:solidFill>
                          <a:effectLst/>
                          <a:latin typeface="Century Gothic" panose="020B0502020202020204" pitchFamily="34" charset="0"/>
                        </a:rPr>
                        <a:t>October Half Term</a:t>
                      </a:r>
                      <a:endParaRPr lang="en-GB" sz="800" kern="1400" dirty="0">
                        <a:ln>
                          <a:noFill/>
                        </a:ln>
                        <a:solidFill>
                          <a:srgbClr val="000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2617355982"/>
                  </a:ext>
                </a:extLst>
              </a:tr>
              <a:tr h="234052">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04/11/26</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685800" rtl="0" eaLnBrk="1" fontAlgn="auto" latinLnBrk="0" hangingPunct="1">
                        <a:lnSpc>
                          <a:spcPct val="119000"/>
                        </a:lnSpc>
                        <a:spcBef>
                          <a:spcPts val="0"/>
                        </a:spcBef>
                        <a:spcAft>
                          <a:spcPts val="600"/>
                        </a:spcAft>
                        <a:buClrTx/>
                        <a:buSzTx/>
                        <a:buFontTx/>
                        <a:buNone/>
                        <a:tabLst/>
                        <a:defRPr/>
                      </a:pPr>
                      <a:r>
                        <a:rPr lang="en-GB" sz="1000" b="1" kern="1400" dirty="0">
                          <a:ln>
                            <a:noFill/>
                          </a:ln>
                          <a:solidFill>
                            <a:srgbClr val="008000"/>
                          </a:solidFill>
                          <a:effectLst/>
                          <a:latin typeface="Century Gothic" panose="020B0502020202020204" pitchFamily="34" charset="0"/>
                          <a:ea typeface="+mn-ea"/>
                          <a:cs typeface="+mn-cs"/>
                        </a:rPr>
                        <a:t>Student Nasal Flu Vaccinations (details have been emailed)</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84062869"/>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05-06/11/26</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Y6 </a:t>
                      </a:r>
                      <a:r>
                        <a:rPr lang="en-GB" sz="1000" b="1" kern="1400" dirty="0" err="1">
                          <a:ln>
                            <a:noFill/>
                          </a:ln>
                          <a:solidFill>
                            <a:srgbClr val="008000"/>
                          </a:solidFill>
                          <a:effectLst/>
                          <a:latin typeface="Century Gothic" panose="020B0502020202020204" pitchFamily="34" charset="0"/>
                        </a:rPr>
                        <a:t>Bikeability</a:t>
                      </a:r>
                      <a:r>
                        <a:rPr lang="en-GB" sz="1000" b="1" kern="1400" dirty="0">
                          <a:ln>
                            <a:noFill/>
                          </a:ln>
                          <a:solidFill>
                            <a:srgbClr val="008000"/>
                          </a:solidFill>
                          <a:effectLst/>
                          <a:latin typeface="Century Gothic" panose="020B0502020202020204" pitchFamily="34" charset="0"/>
                        </a:rPr>
                        <a:t> (Group 1) Details to follow</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06289476"/>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10/11/26</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Y3 and Y5 Planetarium in school</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52613313"/>
                  </a:ext>
                </a:extLst>
              </a:tr>
              <a:tr h="265762">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10/11/26</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Parents’ Evening (3.30-7pm)</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31119664"/>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12/11/26</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Parents’ Evening (3.20-5.30pm)</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6000060"/>
                  </a:ext>
                </a:extLst>
              </a:tr>
              <a:tr h="25979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17/11/26</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Sunflowers Parents Evening</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74887307"/>
                  </a:ext>
                </a:extLst>
              </a:tr>
              <a:tr h="25979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12-13/11/26</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Y6 </a:t>
                      </a:r>
                      <a:r>
                        <a:rPr lang="en-GB" sz="1000" b="1" kern="1400" dirty="0" err="1">
                          <a:ln>
                            <a:noFill/>
                          </a:ln>
                          <a:solidFill>
                            <a:srgbClr val="008000"/>
                          </a:solidFill>
                          <a:effectLst/>
                          <a:latin typeface="Century Gothic" panose="020B0502020202020204" pitchFamily="34" charset="0"/>
                        </a:rPr>
                        <a:t>Bikeability</a:t>
                      </a:r>
                      <a:r>
                        <a:rPr lang="en-GB" sz="1000" b="1" kern="1400" dirty="0">
                          <a:ln>
                            <a:noFill/>
                          </a:ln>
                          <a:solidFill>
                            <a:srgbClr val="008000"/>
                          </a:solidFill>
                          <a:effectLst/>
                          <a:latin typeface="Century Gothic" panose="020B0502020202020204" pitchFamily="34" charset="0"/>
                        </a:rPr>
                        <a:t> (Group 2) Details to follow</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89894216"/>
                  </a:ext>
                </a:extLst>
              </a:tr>
              <a:tr h="25979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19-20/11/26</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685800" rtl="0" eaLnBrk="1" fontAlgn="auto" latinLnBrk="0" hangingPunct="1">
                        <a:lnSpc>
                          <a:spcPct val="119000"/>
                        </a:lnSpc>
                        <a:spcBef>
                          <a:spcPts val="0"/>
                        </a:spcBef>
                        <a:spcAft>
                          <a:spcPts val="600"/>
                        </a:spcAft>
                        <a:buClrTx/>
                        <a:buSzTx/>
                        <a:buFontTx/>
                        <a:buNone/>
                        <a:tabLst/>
                        <a:defRPr/>
                      </a:pPr>
                      <a:r>
                        <a:rPr lang="en-GB" sz="1000" b="1" kern="1400" dirty="0">
                          <a:ln>
                            <a:noFill/>
                          </a:ln>
                          <a:solidFill>
                            <a:srgbClr val="008000"/>
                          </a:solidFill>
                          <a:effectLst/>
                          <a:latin typeface="Century Gothic" panose="020B0502020202020204" pitchFamily="34" charset="0"/>
                        </a:rPr>
                        <a:t>Y6 </a:t>
                      </a:r>
                      <a:r>
                        <a:rPr lang="en-GB" sz="1000" b="1" kern="1400" dirty="0" err="1">
                          <a:ln>
                            <a:noFill/>
                          </a:ln>
                          <a:solidFill>
                            <a:srgbClr val="008000"/>
                          </a:solidFill>
                          <a:effectLst/>
                          <a:latin typeface="Century Gothic" panose="020B0502020202020204" pitchFamily="34" charset="0"/>
                        </a:rPr>
                        <a:t>Bikeability</a:t>
                      </a:r>
                      <a:r>
                        <a:rPr lang="en-GB" sz="1000" b="1" kern="1400" dirty="0">
                          <a:ln>
                            <a:noFill/>
                          </a:ln>
                          <a:solidFill>
                            <a:srgbClr val="008000"/>
                          </a:solidFill>
                          <a:effectLst/>
                          <a:latin typeface="Century Gothic" panose="020B0502020202020204" pitchFamily="34" charset="0"/>
                        </a:rPr>
                        <a:t> (Group 3) Details to follow</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38163173"/>
                  </a:ext>
                </a:extLst>
              </a:tr>
              <a:tr h="25979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02/12/26</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Choir to Voices Festival @ Wiltshire Music Festival</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0339552"/>
                  </a:ext>
                </a:extLst>
              </a:tr>
              <a:tr h="25979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09/12/26</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Reception Christmas Nativity 9.30am and 2pm</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73028397"/>
                  </a:ext>
                </a:extLst>
              </a:tr>
              <a:tr h="25979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10/12/26</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Year 2 Christmas Production 9.30am and 2pm</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79636966"/>
                  </a:ext>
                </a:extLst>
              </a:tr>
              <a:tr h="25979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15/12/26</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EYFS / KS1 Christmas Dinner Day</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31188571"/>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15/12/26</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KS2 Cinema Experience</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8708589"/>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15/12/26</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KS2 </a:t>
                      </a:r>
                      <a:r>
                        <a:rPr lang="en-GB" sz="1000" b="1" kern="1400" dirty="0">
                          <a:ln>
                            <a:noFill/>
                          </a:ln>
                          <a:solidFill>
                            <a:srgbClr val="008000"/>
                          </a:solidFill>
                          <a:effectLst/>
                          <a:latin typeface="Century Gothic" panose="020B0502020202020204" pitchFamily="34" charset="0"/>
                        </a:rPr>
                        <a:t>Christmas Parties (no school dinner bookings for KS2)</a:t>
                      </a:r>
                      <a:endParaRPr lang="en-GB" sz="1000" b="1" kern="1400" dirty="0">
                        <a:ln>
                          <a:noFill/>
                        </a:ln>
                        <a:solidFill>
                          <a:srgbClr val="008000"/>
                        </a:solidFill>
                        <a:effectLst/>
                        <a:latin typeface="Century Gothic" panose="020B0502020202020204" pitchFamily="34" charset="0"/>
                        <a:ea typeface="+mn-ea"/>
                        <a:cs typeface="+mn-cs"/>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1631485"/>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16/12/26</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KS2 Christmas Dinner Day</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85891591"/>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16/12/26</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EYFS / KS1 Christmas Parties (no school dinner bookings for EYFS/KS1)</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19356620"/>
                  </a:ext>
                </a:extLst>
              </a:tr>
              <a:tr h="249306">
                <a:tc>
                  <a:txBody>
                    <a:bodyPr/>
                    <a:lstStyle/>
                    <a:p>
                      <a:pPr marR="0" indent="0" algn="l" rtl="0">
                        <a:lnSpc>
                          <a:spcPct val="119000"/>
                        </a:lnSpc>
                        <a:spcBef>
                          <a:spcPts val="0"/>
                        </a:spcBef>
                        <a:spcAft>
                          <a:spcPts val="600"/>
                        </a:spcAft>
                      </a:pPr>
                      <a:r>
                        <a:rPr lang="en-GB" sz="1000" b="1" kern="1400" dirty="0">
                          <a:ln>
                            <a:noFill/>
                          </a:ln>
                          <a:solidFill>
                            <a:srgbClr val="000000"/>
                          </a:solidFill>
                          <a:effectLst/>
                          <a:latin typeface="Century Gothic" panose="020B0502020202020204" pitchFamily="34" charset="0"/>
                        </a:rPr>
                        <a:t>18/12/26</a:t>
                      </a:r>
                      <a:endParaRPr lang="en-GB" sz="800" kern="1400" dirty="0">
                        <a:ln>
                          <a:noFill/>
                        </a:ln>
                        <a:solidFill>
                          <a:srgbClr val="000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R="0" indent="0" algn="l" rtl="0">
                        <a:lnSpc>
                          <a:spcPct val="119000"/>
                        </a:lnSpc>
                        <a:spcBef>
                          <a:spcPts val="0"/>
                        </a:spcBef>
                        <a:spcAft>
                          <a:spcPts val="600"/>
                        </a:spcAft>
                      </a:pPr>
                      <a:r>
                        <a:rPr lang="en-GB" sz="1000" b="1" kern="1400" dirty="0">
                          <a:ln>
                            <a:noFill/>
                          </a:ln>
                          <a:solidFill>
                            <a:srgbClr val="000000"/>
                          </a:solidFill>
                          <a:effectLst/>
                          <a:latin typeface="Century Gothic" panose="020B0502020202020204" pitchFamily="34" charset="0"/>
                        </a:rPr>
                        <a:t>TD Day</a:t>
                      </a:r>
                      <a:endParaRPr lang="en-GB" sz="800" kern="1400" dirty="0">
                        <a:ln>
                          <a:noFill/>
                        </a:ln>
                        <a:solidFill>
                          <a:srgbClr val="000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2117636950"/>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14/01/27</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rPr>
                        <a:t>Y5 to Young Voices (details to follow)</a:t>
                      </a:r>
                      <a:endParaRPr lang="en-GB" sz="800" kern="1400" dirty="0">
                        <a:ln>
                          <a:noFill/>
                        </a:ln>
                        <a:solidFill>
                          <a:srgbClr val="008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2312750"/>
                  </a:ext>
                </a:extLst>
              </a:tr>
              <a:tr h="249306">
                <a:tc>
                  <a:txBody>
                    <a:bodyPr/>
                    <a:lstStyle/>
                    <a:p>
                      <a:pPr marR="0" indent="0" algn="l" rtl="0">
                        <a:lnSpc>
                          <a:spcPct val="119000"/>
                        </a:lnSpc>
                        <a:spcBef>
                          <a:spcPts val="0"/>
                        </a:spcBef>
                        <a:spcAft>
                          <a:spcPts val="600"/>
                        </a:spcAft>
                      </a:pPr>
                      <a:r>
                        <a:rPr lang="en-GB" sz="1000" b="1" kern="1400" dirty="0">
                          <a:ln>
                            <a:noFill/>
                          </a:ln>
                          <a:solidFill>
                            <a:srgbClr val="000000"/>
                          </a:solidFill>
                          <a:effectLst/>
                          <a:latin typeface="Century Gothic" panose="020B0502020202020204" pitchFamily="34" charset="0"/>
                        </a:rPr>
                        <a:t>12/02/27</a:t>
                      </a:r>
                      <a:endParaRPr lang="en-GB" sz="800" kern="1400" dirty="0">
                        <a:ln>
                          <a:noFill/>
                        </a:ln>
                        <a:solidFill>
                          <a:srgbClr val="000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R="0" indent="0" algn="l" rtl="0">
                        <a:lnSpc>
                          <a:spcPct val="119000"/>
                        </a:lnSpc>
                        <a:spcBef>
                          <a:spcPts val="0"/>
                        </a:spcBef>
                        <a:spcAft>
                          <a:spcPts val="600"/>
                        </a:spcAft>
                      </a:pPr>
                      <a:r>
                        <a:rPr lang="en-GB" sz="1000" b="1" kern="1400" dirty="0">
                          <a:ln>
                            <a:noFill/>
                          </a:ln>
                          <a:solidFill>
                            <a:srgbClr val="000000"/>
                          </a:solidFill>
                          <a:effectLst/>
                          <a:latin typeface="Century Gothic" panose="020B0502020202020204" pitchFamily="34" charset="0"/>
                        </a:rPr>
                        <a:t>TD Day</a:t>
                      </a:r>
                      <a:endParaRPr lang="en-GB" sz="800" kern="1400" dirty="0">
                        <a:ln>
                          <a:noFill/>
                        </a:ln>
                        <a:solidFill>
                          <a:srgbClr val="000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550391760"/>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03/03/27</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Y4 Lion King theatre trip (details to follow)</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54840816"/>
                  </a:ext>
                </a:extLst>
              </a:tr>
              <a:tr h="249306">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04/03/27</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indent="0" algn="l" rtl="0">
                        <a:lnSpc>
                          <a:spcPct val="119000"/>
                        </a:lnSpc>
                        <a:spcBef>
                          <a:spcPts val="0"/>
                        </a:spcBef>
                        <a:spcAft>
                          <a:spcPts val="600"/>
                        </a:spcAft>
                      </a:pPr>
                      <a:r>
                        <a:rPr lang="en-GB" sz="1000" b="1" kern="1400" dirty="0">
                          <a:ln>
                            <a:noFill/>
                          </a:ln>
                          <a:solidFill>
                            <a:srgbClr val="008000"/>
                          </a:solidFill>
                          <a:effectLst/>
                          <a:latin typeface="Century Gothic" panose="020B0502020202020204" pitchFamily="34" charset="0"/>
                          <a:ea typeface="+mn-ea"/>
                          <a:cs typeface="+mn-cs"/>
                        </a:rPr>
                        <a:t>World Book Day (details to follow)</a:t>
                      </a: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03766263"/>
                  </a:ext>
                </a:extLst>
              </a:tr>
              <a:tr h="249306">
                <a:tc>
                  <a:txBody>
                    <a:bodyPr/>
                    <a:lstStyle/>
                    <a:p>
                      <a:pPr marR="0" indent="0" algn="l" rtl="0">
                        <a:lnSpc>
                          <a:spcPct val="119000"/>
                        </a:lnSpc>
                        <a:spcBef>
                          <a:spcPts val="0"/>
                        </a:spcBef>
                        <a:spcAft>
                          <a:spcPts val="600"/>
                        </a:spcAft>
                      </a:pPr>
                      <a:r>
                        <a:rPr lang="en-GB" sz="1000" b="1" kern="1400" dirty="0">
                          <a:ln>
                            <a:noFill/>
                          </a:ln>
                          <a:solidFill>
                            <a:srgbClr val="000000"/>
                          </a:solidFill>
                          <a:effectLst/>
                          <a:latin typeface="Century Gothic" panose="020B0502020202020204" pitchFamily="34" charset="0"/>
                        </a:rPr>
                        <a:t>28/06/27</a:t>
                      </a:r>
                      <a:endParaRPr lang="en-GB" sz="800" kern="1400" dirty="0">
                        <a:ln>
                          <a:noFill/>
                        </a:ln>
                        <a:solidFill>
                          <a:srgbClr val="000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R="0" indent="0" algn="l" rtl="0">
                        <a:lnSpc>
                          <a:spcPct val="119000"/>
                        </a:lnSpc>
                        <a:spcBef>
                          <a:spcPts val="0"/>
                        </a:spcBef>
                        <a:spcAft>
                          <a:spcPts val="600"/>
                        </a:spcAft>
                      </a:pPr>
                      <a:r>
                        <a:rPr lang="en-GB" sz="1000" b="1" kern="1400" dirty="0">
                          <a:ln>
                            <a:noFill/>
                          </a:ln>
                          <a:solidFill>
                            <a:srgbClr val="000000"/>
                          </a:solidFill>
                          <a:effectLst/>
                          <a:latin typeface="Century Gothic" panose="020B0502020202020204" pitchFamily="34" charset="0"/>
                        </a:rPr>
                        <a:t>TD Day</a:t>
                      </a:r>
                      <a:endParaRPr lang="en-GB" sz="800" kern="1400" dirty="0">
                        <a:ln>
                          <a:noFill/>
                        </a:ln>
                        <a:solidFill>
                          <a:srgbClr val="000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2344946138"/>
                  </a:ext>
                </a:extLst>
              </a:tr>
              <a:tr h="249306">
                <a:tc>
                  <a:txBody>
                    <a:bodyPr/>
                    <a:lstStyle/>
                    <a:p>
                      <a:pPr marR="0" indent="0" algn="l" rtl="0">
                        <a:lnSpc>
                          <a:spcPct val="119000"/>
                        </a:lnSpc>
                        <a:spcBef>
                          <a:spcPts val="0"/>
                        </a:spcBef>
                        <a:spcAft>
                          <a:spcPts val="600"/>
                        </a:spcAft>
                      </a:pPr>
                      <a:r>
                        <a:rPr lang="en-GB" sz="1000" b="1" kern="1400" dirty="0">
                          <a:ln>
                            <a:noFill/>
                          </a:ln>
                          <a:solidFill>
                            <a:srgbClr val="000000"/>
                          </a:solidFill>
                          <a:effectLst/>
                          <a:latin typeface="Century Gothic" panose="020B0502020202020204" pitchFamily="34" charset="0"/>
                        </a:rPr>
                        <a:t>23/07/27</a:t>
                      </a:r>
                      <a:endParaRPr lang="en-GB" sz="800" kern="1400" dirty="0">
                        <a:ln>
                          <a:noFill/>
                        </a:ln>
                        <a:solidFill>
                          <a:srgbClr val="000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R="0" indent="0" algn="l" rtl="0">
                        <a:lnSpc>
                          <a:spcPct val="119000"/>
                        </a:lnSpc>
                        <a:spcBef>
                          <a:spcPts val="0"/>
                        </a:spcBef>
                        <a:spcAft>
                          <a:spcPts val="600"/>
                        </a:spcAft>
                      </a:pPr>
                      <a:r>
                        <a:rPr lang="en-GB" sz="1000" b="1" kern="1400" dirty="0">
                          <a:ln>
                            <a:noFill/>
                          </a:ln>
                          <a:solidFill>
                            <a:srgbClr val="000000"/>
                          </a:solidFill>
                          <a:effectLst/>
                          <a:latin typeface="Century Gothic" panose="020B0502020202020204" pitchFamily="34" charset="0"/>
                        </a:rPr>
                        <a:t>TD Day</a:t>
                      </a:r>
                      <a:endParaRPr lang="en-GB" sz="800" kern="1400" dirty="0">
                        <a:ln>
                          <a:noFill/>
                        </a:ln>
                        <a:solidFill>
                          <a:srgbClr val="000000"/>
                        </a:solidFill>
                        <a:effectLst/>
                        <a:latin typeface="Calibri" panose="020F0502020204030204" pitchFamily="34" charset="0"/>
                      </a:endParaRPr>
                    </a:p>
                  </a:txBody>
                  <a:tcPr marL="36115" marR="36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978903249"/>
                  </a:ext>
                </a:extLst>
              </a:tr>
            </a:tbl>
          </a:graphicData>
        </a:graphic>
      </p:graphicFrame>
      <p:pic>
        <p:nvPicPr>
          <p:cNvPr id="2" name="Picture 1">
            <a:extLst>
              <a:ext uri="{FF2B5EF4-FFF2-40B4-BE49-F238E27FC236}">
                <a16:creationId xmlns:a16="http://schemas.microsoft.com/office/drawing/2014/main" id="{9E140107-0DEF-4D56-A4D6-F4FB567EE693}"/>
              </a:ext>
            </a:extLst>
          </p:cNvPr>
          <p:cNvPicPr>
            <a:picLocks noChangeAspect="1"/>
          </p:cNvPicPr>
          <p:nvPr/>
        </p:nvPicPr>
        <p:blipFill>
          <a:blip r:embed="rId2"/>
          <a:stretch>
            <a:fillRect/>
          </a:stretch>
        </p:blipFill>
        <p:spPr>
          <a:xfrm>
            <a:off x="2615426" y="94528"/>
            <a:ext cx="1166188" cy="671826"/>
          </a:xfrm>
          <a:prstGeom prst="rect">
            <a:avLst/>
          </a:prstGeom>
        </p:spPr>
      </p:pic>
      <p:pic>
        <p:nvPicPr>
          <p:cNvPr id="4" name="Picture 3">
            <a:extLst>
              <a:ext uri="{FF2B5EF4-FFF2-40B4-BE49-F238E27FC236}">
                <a16:creationId xmlns:a16="http://schemas.microsoft.com/office/drawing/2014/main" id="{8B23D0C4-3C54-423C-B3E8-735F32953C77}"/>
              </a:ext>
            </a:extLst>
          </p:cNvPr>
          <p:cNvPicPr>
            <a:picLocks noChangeAspect="1"/>
          </p:cNvPicPr>
          <p:nvPr/>
        </p:nvPicPr>
        <p:blipFill>
          <a:blip r:embed="rId3"/>
          <a:stretch>
            <a:fillRect/>
          </a:stretch>
        </p:blipFill>
        <p:spPr>
          <a:xfrm>
            <a:off x="4424061" y="62928"/>
            <a:ext cx="2036240" cy="377985"/>
          </a:xfrm>
          <a:prstGeom prst="rect">
            <a:avLst/>
          </a:prstGeom>
        </p:spPr>
      </p:pic>
    </p:spTree>
    <p:extLst>
      <p:ext uri="{BB962C8B-B14F-4D97-AF65-F5344CB8AC3E}">
        <p14:creationId xmlns:p14="http://schemas.microsoft.com/office/powerpoint/2010/main" val="31140342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1DEAF8E-5448-4677-9790-08E24440E51A}"/>
              </a:ext>
            </a:extLst>
          </p:cNvPr>
          <p:cNvSpPr txBox="1"/>
          <p:nvPr/>
        </p:nvSpPr>
        <p:spPr>
          <a:xfrm>
            <a:off x="12192" y="6680045"/>
            <a:ext cx="6803664" cy="3200876"/>
          </a:xfrm>
          <a:prstGeom prst="rect">
            <a:avLst/>
          </a:prstGeom>
          <a:noFill/>
          <a:ln w="76200">
            <a:solidFill>
              <a:srgbClr val="008000"/>
            </a:solidFill>
          </a:ln>
        </p:spPr>
        <p:txBody>
          <a:bodyPr wrap="square">
            <a:spAutoFit/>
          </a:bodyPr>
          <a:lstStyle/>
          <a:p>
            <a:pPr algn="ctr"/>
            <a:r>
              <a:rPr lang="en-GB" sz="1600" b="1" dirty="0">
                <a:solidFill>
                  <a:srgbClr val="008000"/>
                </a:solidFill>
                <a:latin typeface="Century Gothic" panose="020B0502020202020204" pitchFamily="34" charset="0"/>
              </a:rPr>
              <a:t>Bonkers About Conkers 2026!</a:t>
            </a:r>
          </a:p>
          <a:p>
            <a:pPr algn="ctr"/>
            <a:r>
              <a:rPr lang="en-GB" sz="1600" b="1" dirty="0">
                <a:latin typeface="Century Gothic" panose="020B0502020202020204" pitchFamily="34" charset="0"/>
              </a:rPr>
              <a:t>28th September – 1</a:t>
            </a:r>
            <a:r>
              <a:rPr lang="en-GB" sz="1600" b="1" baseline="30000" dirty="0">
                <a:latin typeface="Century Gothic" panose="020B0502020202020204" pitchFamily="34" charset="0"/>
              </a:rPr>
              <a:t>st</a:t>
            </a:r>
            <a:r>
              <a:rPr lang="en-GB" sz="1600" b="1" dirty="0">
                <a:latin typeface="Century Gothic" panose="020B0502020202020204" pitchFamily="34" charset="0"/>
              </a:rPr>
              <a:t> October</a:t>
            </a:r>
          </a:p>
          <a:p>
            <a:r>
              <a:rPr lang="en-GB" sz="1400" dirty="0">
                <a:latin typeface="Century Gothic" panose="020B0502020202020204" pitchFamily="34" charset="0"/>
              </a:rPr>
              <a:t>We are relaunching our ever-popular event, </a:t>
            </a:r>
          </a:p>
          <a:p>
            <a:r>
              <a:rPr lang="en-GB" sz="1400" dirty="0">
                <a:latin typeface="Century Gothic" panose="020B0502020202020204" pitchFamily="34" charset="0"/>
              </a:rPr>
              <a:t>Bonkers about Conkers, one of Ivy Lane’s renowned </a:t>
            </a:r>
          </a:p>
          <a:p>
            <a:r>
              <a:rPr lang="en-GB" sz="1400" dirty="0">
                <a:latin typeface="Century Gothic" panose="020B0502020202020204" pitchFamily="34" charset="0"/>
              </a:rPr>
              <a:t>50 Experiences.</a:t>
            </a:r>
          </a:p>
          <a:p>
            <a:r>
              <a:rPr lang="en-GB" sz="1400" dirty="0">
                <a:latin typeface="Century Gothic" panose="020B0502020202020204" pitchFamily="34" charset="0"/>
              </a:rPr>
              <a:t>Children in Years 1-6 are invited to bring in plenty of </a:t>
            </a:r>
          </a:p>
          <a:p>
            <a:r>
              <a:rPr lang="en-GB" sz="1400" dirty="0">
                <a:latin typeface="Century Gothic" panose="020B0502020202020204" pitchFamily="34" charset="0"/>
              </a:rPr>
              <a:t>stringed conkers, ready for battle! Class tournaments will </a:t>
            </a:r>
          </a:p>
          <a:p>
            <a:r>
              <a:rPr lang="en-GB" sz="1400" dirty="0">
                <a:latin typeface="Century Gothic" panose="020B0502020202020204" pitchFamily="34" charset="0"/>
              </a:rPr>
              <a:t>take place on Friday. </a:t>
            </a:r>
          </a:p>
          <a:p>
            <a:r>
              <a:rPr lang="en-GB" sz="1400" dirty="0">
                <a:latin typeface="Century Gothic" panose="020B0502020202020204" pitchFamily="34" charset="0"/>
              </a:rPr>
              <a:t>How to prepare your conkers: </a:t>
            </a:r>
            <a:r>
              <a:rPr lang="en-GB" sz="1400" dirty="0">
                <a:latin typeface="Century Gothic" panose="020B0502020202020204" pitchFamily="34" charset="0"/>
                <a:hlinkClick r:id="rId2"/>
              </a:rPr>
              <a:t>https://www.youtube.com/watch?v=5eXevyBZv_A</a:t>
            </a:r>
            <a:r>
              <a:rPr lang="en-GB" sz="1400" dirty="0">
                <a:latin typeface="Century Gothic" panose="020B0502020202020204" pitchFamily="34" charset="0"/>
              </a:rPr>
              <a:t> </a:t>
            </a:r>
          </a:p>
          <a:p>
            <a:r>
              <a:rPr lang="en-GB" sz="1400" dirty="0">
                <a:latin typeface="Century Gothic" panose="020B0502020202020204" pitchFamily="34" charset="0"/>
              </a:rPr>
              <a:t>How to play: </a:t>
            </a:r>
            <a:r>
              <a:rPr lang="en-GB" sz="1400" dirty="0">
                <a:latin typeface="Century Gothic" panose="020B0502020202020204" pitchFamily="34" charset="0"/>
                <a:hlinkClick r:id="rId3"/>
              </a:rPr>
              <a:t>https://www.youtube.com/watch?v=XEAMLWKY9ck</a:t>
            </a:r>
            <a:r>
              <a:rPr lang="en-GB" sz="1400" dirty="0">
                <a:latin typeface="Century Gothic" panose="020B0502020202020204" pitchFamily="34" charset="0"/>
              </a:rPr>
              <a:t> </a:t>
            </a:r>
          </a:p>
          <a:p>
            <a:r>
              <a:rPr lang="en-GB" sz="1400" dirty="0">
                <a:latin typeface="Century Gothic" panose="020B0502020202020204" pitchFamily="34" charset="0"/>
              </a:rPr>
              <a:t>Any donations of extra conkers will be gratefully received in the labelled box near the YR drop off/collection point. </a:t>
            </a:r>
          </a:p>
          <a:p>
            <a:r>
              <a:rPr lang="en-GB" sz="1400" dirty="0">
                <a:latin typeface="Century Gothic" panose="020B0502020202020204" pitchFamily="34" charset="0"/>
              </a:rPr>
              <a:t>If you are in need of more conkers, please help yourself from this box.</a:t>
            </a:r>
            <a:r>
              <a:rPr lang="en-GB" sz="1600" dirty="0">
                <a:latin typeface="Century Gothic" panose="020B0502020202020204" pitchFamily="34" charset="0"/>
              </a:rPr>
              <a:t> </a:t>
            </a:r>
          </a:p>
        </p:txBody>
      </p:sp>
      <p:pic>
        <p:nvPicPr>
          <p:cNvPr id="7" name="Picture 6">
            <a:extLst>
              <a:ext uri="{FF2B5EF4-FFF2-40B4-BE49-F238E27FC236}">
                <a16:creationId xmlns:a16="http://schemas.microsoft.com/office/drawing/2014/main" id="{42F1978F-95B8-4A17-A61C-7E849D562766}"/>
              </a:ext>
            </a:extLst>
          </p:cNvPr>
          <p:cNvPicPr>
            <a:picLocks noChangeAspect="1"/>
          </p:cNvPicPr>
          <p:nvPr/>
        </p:nvPicPr>
        <p:blipFill rotWithShape="1">
          <a:blip r:embed="rId4"/>
          <a:srcRect l="74489" t="42906" r="1689" b="4777"/>
          <a:stretch/>
        </p:blipFill>
        <p:spPr>
          <a:xfrm>
            <a:off x="5142457" y="6716621"/>
            <a:ext cx="1633728" cy="1633729"/>
          </a:xfrm>
          <a:prstGeom prst="rect">
            <a:avLst/>
          </a:prstGeom>
        </p:spPr>
      </p:pic>
      <p:sp>
        <p:nvSpPr>
          <p:cNvPr id="11" name="TextBox 10">
            <a:extLst>
              <a:ext uri="{FF2B5EF4-FFF2-40B4-BE49-F238E27FC236}">
                <a16:creationId xmlns:a16="http://schemas.microsoft.com/office/drawing/2014/main" id="{6CEE3F41-F1E4-4FEA-9453-19B767F71F93}"/>
              </a:ext>
            </a:extLst>
          </p:cNvPr>
          <p:cNvSpPr txBox="1"/>
          <p:nvPr/>
        </p:nvSpPr>
        <p:spPr>
          <a:xfrm>
            <a:off x="42144" y="40264"/>
            <a:ext cx="6803664" cy="3785652"/>
          </a:xfrm>
          <a:prstGeom prst="rect">
            <a:avLst/>
          </a:prstGeom>
          <a:noFill/>
          <a:ln w="76200">
            <a:solidFill>
              <a:srgbClr val="FFFF00"/>
            </a:solidFill>
          </a:ln>
        </p:spPr>
        <p:txBody>
          <a:bodyPr wrap="square">
            <a:spAutoFit/>
          </a:bodyPr>
          <a:lstStyle/>
          <a:p>
            <a:pPr algn="ctr"/>
            <a:r>
              <a:rPr lang="en-GB" sz="1600" b="1" dirty="0">
                <a:solidFill>
                  <a:schemeClr val="accent4">
                    <a:lumMod val="50000"/>
                  </a:schemeClr>
                </a:solidFill>
                <a:latin typeface="Century Gothic" panose="020B0502020202020204" pitchFamily="34" charset="0"/>
              </a:rPr>
              <a:t>Sunflower Nursery Places Available for Children Turning 3</a:t>
            </a:r>
          </a:p>
          <a:p>
            <a:r>
              <a:rPr lang="en-GB" sz="1600" dirty="0">
                <a:latin typeface="Century Gothic" panose="020B0502020202020204" pitchFamily="34" charset="0"/>
              </a:rPr>
              <a:t>Do you have a child turning 3 this year? We'd love to welcome them to our nursery!</a:t>
            </a:r>
          </a:p>
          <a:p>
            <a:r>
              <a:rPr lang="en-GB" sz="1600" dirty="0">
                <a:latin typeface="Century Gothic" panose="020B0502020202020204" pitchFamily="34" charset="0"/>
              </a:rPr>
              <a:t>Our nursery provides a warm, nurturing environment where children can learn, play, make friends, and develop confidence as they prepare for their next steps into school.</a:t>
            </a:r>
          </a:p>
          <a:p>
            <a:r>
              <a:rPr lang="en-GB" sz="1600" dirty="0">
                <a:latin typeface="Century Gothic" panose="020B0502020202020204" pitchFamily="34" charset="0"/>
              </a:rPr>
              <a:t>To find out more, parents are invited to book a tour and see our wonderful setting for themselves. Please contact the nursery office to arrange a visit.</a:t>
            </a:r>
          </a:p>
          <a:p>
            <a:r>
              <a:rPr lang="en-GB" sz="1600" dirty="0">
                <a:latin typeface="Century Gothic" panose="020B0502020202020204" pitchFamily="34" charset="0"/>
              </a:rPr>
              <a:t>If you have friends, family members, or neighbours with children turning 3 this year, please help spread the word and encourage them to get in touch too.</a:t>
            </a:r>
          </a:p>
          <a:p>
            <a:r>
              <a:rPr lang="en-GB" sz="1600" b="1" dirty="0">
                <a:latin typeface="Century Gothic" panose="020B0502020202020204" pitchFamily="34" charset="0"/>
              </a:rPr>
              <a:t>To book a tour, please call the Sunflowers nursery office on 01249 471209 (between 8.30am - 11.30am. We look forward to meeting you!</a:t>
            </a:r>
          </a:p>
        </p:txBody>
      </p:sp>
      <p:pic>
        <p:nvPicPr>
          <p:cNvPr id="2" name="Picture 1">
            <a:extLst>
              <a:ext uri="{FF2B5EF4-FFF2-40B4-BE49-F238E27FC236}">
                <a16:creationId xmlns:a16="http://schemas.microsoft.com/office/drawing/2014/main" id="{51202BFE-1973-43A3-B726-647644EF9007}"/>
              </a:ext>
            </a:extLst>
          </p:cNvPr>
          <p:cNvPicPr>
            <a:picLocks noChangeAspect="1"/>
          </p:cNvPicPr>
          <p:nvPr/>
        </p:nvPicPr>
        <p:blipFill>
          <a:blip r:embed="rId5"/>
          <a:stretch>
            <a:fillRect/>
          </a:stretch>
        </p:blipFill>
        <p:spPr>
          <a:xfrm>
            <a:off x="0" y="4049068"/>
            <a:ext cx="6858000" cy="2124856"/>
          </a:xfrm>
          <a:prstGeom prst="rect">
            <a:avLst/>
          </a:prstGeom>
        </p:spPr>
      </p:pic>
    </p:spTree>
    <p:extLst>
      <p:ext uri="{BB962C8B-B14F-4D97-AF65-F5344CB8AC3E}">
        <p14:creationId xmlns:p14="http://schemas.microsoft.com/office/powerpoint/2010/main" val="28532925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55B28B87-3A68-42AB-A886-43CEAB772F6D}"/>
              </a:ext>
            </a:extLst>
          </p:cNvPr>
          <p:cNvSpPr txBox="1"/>
          <p:nvPr/>
        </p:nvSpPr>
        <p:spPr>
          <a:xfrm>
            <a:off x="12192" y="-2429"/>
            <a:ext cx="6845808" cy="2708434"/>
          </a:xfrm>
          <a:prstGeom prst="rect">
            <a:avLst/>
          </a:prstGeom>
          <a:noFill/>
          <a:ln w="76200">
            <a:solidFill>
              <a:srgbClr val="008000"/>
            </a:solidFill>
          </a:ln>
        </p:spPr>
        <p:txBody>
          <a:bodyPr wrap="square">
            <a:spAutoFit/>
          </a:bodyPr>
          <a:lstStyle/>
          <a:p>
            <a:pPr algn="ctr"/>
            <a:r>
              <a:rPr lang="en-GB" sz="1600" b="1" dirty="0">
                <a:solidFill>
                  <a:srgbClr val="008000"/>
                </a:solidFill>
                <a:latin typeface="Century Gothic" panose="020B0502020202020204" pitchFamily="34" charset="0"/>
              </a:rPr>
              <a:t>Year Group News</a:t>
            </a:r>
          </a:p>
          <a:p>
            <a:pPr algn="ctr"/>
            <a:r>
              <a:rPr lang="en-GB" sz="1600" dirty="0">
                <a:solidFill>
                  <a:srgbClr val="008000"/>
                </a:solidFill>
                <a:latin typeface="Century Gothic" panose="020B0502020202020204" pitchFamily="34" charset="0"/>
                <a:hlinkClick r:id="rId2"/>
              </a:rPr>
              <a:t>https://www.ivylane.wilts.sch.uk/page/?title=Our+Classes&amp;pid=115</a:t>
            </a:r>
            <a:r>
              <a:rPr lang="en-GB" sz="1600" dirty="0">
                <a:solidFill>
                  <a:srgbClr val="008000"/>
                </a:solidFill>
                <a:latin typeface="Century Gothic" panose="020B0502020202020204" pitchFamily="34" charset="0"/>
              </a:rPr>
              <a:t> </a:t>
            </a:r>
          </a:p>
          <a:p>
            <a:pPr algn="ctr"/>
            <a:endParaRPr lang="en-GB" sz="1400" b="1" dirty="0">
              <a:solidFill>
                <a:srgbClr val="008000"/>
              </a:solidFill>
              <a:latin typeface="Century Gothic" panose="020B0502020202020204" pitchFamily="34" charset="0"/>
            </a:endParaRPr>
          </a:p>
          <a:p>
            <a:r>
              <a:rPr lang="en-GB" sz="1600" dirty="0">
                <a:latin typeface="Century Gothic" panose="020B0502020202020204" pitchFamily="34" charset="0"/>
              </a:rPr>
              <a:t>To find out what’s been happening </a:t>
            </a:r>
          </a:p>
          <a:p>
            <a:r>
              <a:rPr lang="en-GB" sz="1600" dirty="0">
                <a:latin typeface="Century Gothic" panose="020B0502020202020204" pitchFamily="34" charset="0"/>
              </a:rPr>
              <a:t>over the last 2 weeks in your child’s </a:t>
            </a:r>
          </a:p>
          <a:p>
            <a:r>
              <a:rPr lang="en-GB" sz="1600" dirty="0">
                <a:latin typeface="Century Gothic" panose="020B0502020202020204" pitchFamily="34" charset="0"/>
              </a:rPr>
              <a:t>year group, take a look at the class </a:t>
            </a:r>
          </a:p>
          <a:p>
            <a:r>
              <a:rPr lang="en-GB" sz="1600" dirty="0">
                <a:latin typeface="Century Gothic" panose="020B0502020202020204" pitchFamily="34" charset="0"/>
              </a:rPr>
              <a:t>pages on our website</a:t>
            </a:r>
            <a:r>
              <a:rPr lang="en-GB" sz="1600" dirty="0">
                <a:solidFill>
                  <a:srgbClr val="008000"/>
                </a:solidFill>
                <a:latin typeface="Century Gothic" panose="020B0502020202020204" pitchFamily="34" charset="0"/>
              </a:rPr>
              <a:t>.</a:t>
            </a:r>
          </a:p>
          <a:p>
            <a:endParaRPr lang="en-GB" sz="1600" dirty="0">
              <a:solidFill>
                <a:srgbClr val="008000"/>
              </a:solidFill>
              <a:latin typeface="Century Gothic" panose="020B0502020202020204" pitchFamily="34" charset="0"/>
            </a:endParaRPr>
          </a:p>
          <a:p>
            <a:r>
              <a:rPr lang="en-GB" sz="1600" dirty="0">
                <a:latin typeface="Century Gothic" panose="020B0502020202020204" pitchFamily="34" charset="0"/>
              </a:rPr>
              <a:t>Please note, fortnightly updates will </a:t>
            </a:r>
          </a:p>
          <a:p>
            <a:r>
              <a:rPr lang="en-GB" sz="1600" dirty="0">
                <a:latin typeface="Century Gothic" panose="020B0502020202020204" pitchFamily="34" charset="0"/>
              </a:rPr>
              <a:t>no longer appear in the newsletter.</a:t>
            </a:r>
          </a:p>
          <a:p>
            <a:endParaRPr lang="en-GB" sz="1200" b="1" dirty="0">
              <a:latin typeface="Century Gothic" panose="020B0502020202020204" pitchFamily="34" charset="0"/>
            </a:endParaRPr>
          </a:p>
        </p:txBody>
      </p:sp>
      <p:pic>
        <p:nvPicPr>
          <p:cNvPr id="12" name="Picture 11">
            <a:extLst>
              <a:ext uri="{FF2B5EF4-FFF2-40B4-BE49-F238E27FC236}">
                <a16:creationId xmlns:a16="http://schemas.microsoft.com/office/drawing/2014/main" id="{83DF77BD-0926-419C-8EEF-7A4EA39D7832}"/>
              </a:ext>
            </a:extLst>
          </p:cNvPr>
          <p:cNvPicPr>
            <a:picLocks noChangeAspect="1"/>
          </p:cNvPicPr>
          <p:nvPr/>
        </p:nvPicPr>
        <p:blipFill>
          <a:blip r:embed="rId3"/>
          <a:stretch>
            <a:fillRect/>
          </a:stretch>
        </p:blipFill>
        <p:spPr>
          <a:xfrm>
            <a:off x="4164097" y="584004"/>
            <a:ext cx="2639568" cy="2044225"/>
          </a:xfrm>
          <a:prstGeom prst="rect">
            <a:avLst/>
          </a:prstGeom>
        </p:spPr>
      </p:pic>
      <p:pic>
        <p:nvPicPr>
          <p:cNvPr id="3" name="Picture 2">
            <a:extLst>
              <a:ext uri="{FF2B5EF4-FFF2-40B4-BE49-F238E27FC236}">
                <a16:creationId xmlns:a16="http://schemas.microsoft.com/office/drawing/2014/main" id="{44D7C773-B766-4E5A-8509-FB1A301F8B1F}"/>
              </a:ext>
            </a:extLst>
          </p:cNvPr>
          <p:cNvPicPr>
            <a:picLocks noChangeAspect="1"/>
          </p:cNvPicPr>
          <p:nvPr/>
        </p:nvPicPr>
        <p:blipFill>
          <a:blip r:embed="rId4"/>
          <a:stretch>
            <a:fillRect/>
          </a:stretch>
        </p:blipFill>
        <p:spPr>
          <a:xfrm>
            <a:off x="1207008" y="2802636"/>
            <a:ext cx="4620768" cy="6931152"/>
          </a:xfrm>
          <a:prstGeom prst="rect">
            <a:avLst/>
          </a:prstGeom>
        </p:spPr>
      </p:pic>
    </p:spTree>
    <p:extLst>
      <p:ext uri="{BB962C8B-B14F-4D97-AF65-F5344CB8AC3E}">
        <p14:creationId xmlns:p14="http://schemas.microsoft.com/office/powerpoint/2010/main" val="10749768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A258C62-9C0E-4E9F-B049-CAE6636AAE65}"/>
              </a:ext>
            </a:extLst>
          </p:cNvPr>
          <p:cNvPicPr>
            <a:picLocks noChangeAspect="1"/>
          </p:cNvPicPr>
          <p:nvPr/>
        </p:nvPicPr>
        <p:blipFill>
          <a:blip r:embed="rId2"/>
          <a:stretch>
            <a:fillRect/>
          </a:stretch>
        </p:blipFill>
        <p:spPr>
          <a:xfrm>
            <a:off x="0" y="0"/>
            <a:ext cx="6858000" cy="9906000"/>
          </a:xfrm>
          <a:prstGeom prst="rect">
            <a:avLst/>
          </a:prstGeom>
        </p:spPr>
      </p:pic>
      <p:pic>
        <p:nvPicPr>
          <p:cNvPr id="6" name="Picture 5">
            <a:extLst>
              <a:ext uri="{FF2B5EF4-FFF2-40B4-BE49-F238E27FC236}">
                <a16:creationId xmlns:a16="http://schemas.microsoft.com/office/drawing/2014/main" id="{C8177981-010A-42A2-A9A5-764854BFDF1F}"/>
              </a:ext>
            </a:extLst>
          </p:cNvPr>
          <p:cNvPicPr>
            <a:picLocks noChangeAspect="1"/>
          </p:cNvPicPr>
          <p:nvPr/>
        </p:nvPicPr>
        <p:blipFill>
          <a:blip r:embed="rId3"/>
          <a:stretch>
            <a:fillRect/>
          </a:stretch>
        </p:blipFill>
        <p:spPr>
          <a:xfrm>
            <a:off x="2892174" y="189576"/>
            <a:ext cx="1314286" cy="1257143"/>
          </a:xfrm>
          <a:prstGeom prst="rect">
            <a:avLst/>
          </a:prstGeom>
        </p:spPr>
      </p:pic>
      <p:pic>
        <p:nvPicPr>
          <p:cNvPr id="8" name="Picture 7">
            <a:extLst>
              <a:ext uri="{FF2B5EF4-FFF2-40B4-BE49-F238E27FC236}">
                <a16:creationId xmlns:a16="http://schemas.microsoft.com/office/drawing/2014/main" id="{B8D6E342-0B44-4AA4-85EF-82D28ECF343B}"/>
              </a:ext>
            </a:extLst>
          </p:cNvPr>
          <p:cNvPicPr>
            <a:picLocks noChangeAspect="1"/>
          </p:cNvPicPr>
          <p:nvPr/>
        </p:nvPicPr>
        <p:blipFill>
          <a:blip r:embed="rId4"/>
          <a:stretch>
            <a:fillRect/>
          </a:stretch>
        </p:blipFill>
        <p:spPr>
          <a:xfrm>
            <a:off x="1943284" y="5398486"/>
            <a:ext cx="2971429" cy="933333"/>
          </a:xfrm>
          <a:prstGeom prst="rect">
            <a:avLst/>
          </a:prstGeom>
        </p:spPr>
      </p:pic>
      <p:sp>
        <p:nvSpPr>
          <p:cNvPr id="10" name="TextBox 9">
            <a:extLst>
              <a:ext uri="{FF2B5EF4-FFF2-40B4-BE49-F238E27FC236}">
                <a16:creationId xmlns:a16="http://schemas.microsoft.com/office/drawing/2014/main" id="{8D763763-F348-4822-B010-DF527366CDCE}"/>
              </a:ext>
            </a:extLst>
          </p:cNvPr>
          <p:cNvSpPr txBox="1"/>
          <p:nvPr/>
        </p:nvSpPr>
        <p:spPr>
          <a:xfrm>
            <a:off x="1894974" y="1630410"/>
            <a:ext cx="3308685" cy="3539430"/>
          </a:xfrm>
          <a:prstGeom prst="rect">
            <a:avLst/>
          </a:prstGeom>
          <a:noFill/>
        </p:spPr>
        <p:txBody>
          <a:bodyPr wrap="square">
            <a:spAutoFit/>
          </a:bodyPr>
          <a:lstStyle/>
          <a:p>
            <a:pPr algn="ctr"/>
            <a:r>
              <a:rPr lang="en-GB" sz="1400" dirty="0">
                <a:latin typeface="Century Gothic" panose="020B0502020202020204" pitchFamily="34" charset="0"/>
              </a:rPr>
              <a:t>Well done to these children who have impressed their class </a:t>
            </a:r>
          </a:p>
          <a:p>
            <a:pPr algn="ctr"/>
            <a:r>
              <a:rPr lang="en-GB" sz="1400" dirty="0">
                <a:latin typeface="Century Gothic" panose="020B0502020202020204" pitchFamily="34" charset="0"/>
              </a:rPr>
              <a:t>teachers over the last two weeks.</a:t>
            </a:r>
          </a:p>
          <a:p>
            <a:pPr algn="ctr"/>
            <a:r>
              <a:rPr lang="en-GB" sz="1400" dirty="0">
                <a:latin typeface="Century Gothic" panose="020B0502020202020204" pitchFamily="34" charset="0"/>
              </a:rPr>
              <a:t>Donaldson: Niamh R, Nizar H</a:t>
            </a:r>
          </a:p>
          <a:p>
            <a:pPr algn="ctr"/>
            <a:r>
              <a:rPr lang="en-GB" sz="1400" dirty="0">
                <a:latin typeface="Century Gothic" panose="020B0502020202020204" pitchFamily="34" charset="0"/>
              </a:rPr>
              <a:t>Hargreaves: Margot N, </a:t>
            </a:r>
            <a:r>
              <a:rPr lang="en-GB" sz="1400" dirty="0" err="1">
                <a:latin typeface="Century Gothic" panose="020B0502020202020204" pitchFamily="34" charset="0"/>
              </a:rPr>
              <a:t>Arlan</a:t>
            </a:r>
            <a:r>
              <a:rPr lang="en-GB" sz="1400" dirty="0">
                <a:latin typeface="Century Gothic" panose="020B0502020202020204" pitchFamily="34" charset="0"/>
              </a:rPr>
              <a:t> B</a:t>
            </a:r>
          </a:p>
          <a:p>
            <a:pPr algn="ctr"/>
            <a:r>
              <a:rPr lang="en-GB" sz="1400" dirty="0">
                <a:latin typeface="Century Gothic" panose="020B0502020202020204" pitchFamily="34" charset="0"/>
              </a:rPr>
              <a:t>Dahl: Sophie E, Ted G</a:t>
            </a:r>
          </a:p>
          <a:p>
            <a:pPr algn="ctr"/>
            <a:r>
              <a:rPr lang="en-GB" sz="1400" dirty="0">
                <a:latin typeface="Century Gothic" panose="020B0502020202020204" pitchFamily="34" charset="0"/>
              </a:rPr>
              <a:t>Kerr: Madison B, George B</a:t>
            </a:r>
          </a:p>
          <a:p>
            <a:pPr algn="ctr"/>
            <a:r>
              <a:rPr lang="en-GB" sz="1400" dirty="0">
                <a:latin typeface="Century Gothic" panose="020B0502020202020204" pitchFamily="34" charset="0"/>
              </a:rPr>
              <a:t>Cowell: Daphne S-L, Dinah M-D</a:t>
            </a:r>
          </a:p>
          <a:p>
            <a:pPr algn="ctr"/>
            <a:r>
              <a:rPr lang="en-GB" sz="1400" dirty="0">
                <a:latin typeface="Century Gothic" panose="020B0502020202020204" pitchFamily="34" charset="0"/>
              </a:rPr>
              <a:t>Griffiths: Margot G, Joey B</a:t>
            </a:r>
          </a:p>
          <a:p>
            <a:pPr algn="ctr"/>
            <a:r>
              <a:rPr lang="en-GB" sz="1400" dirty="0">
                <a:latin typeface="Century Gothic" panose="020B0502020202020204" pitchFamily="34" charset="0"/>
              </a:rPr>
              <a:t>Morpurgo: Finn D, Sophie G</a:t>
            </a:r>
          </a:p>
          <a:p>
            <a:pPr algn="ctr"/>
            <a:r>
              <a:rPr lang="en-GB" sz="1400" dirty="0">
                <a:latin typeface="Century Gothic" panose="020B0502020202020204" pitchFamily="34" charset="0"/>
              </a:rPr>
              <a:t>Zephaniah: Freya L, Charlotte B</a:t>
            </a:r>
          </a:p>
          <a:p>
            <a:pPr algn="ctr"/>
            <a:r>
              <a:rPr lang="en-GB" sz="1400" dirty="0">
                <a:latin typeface="Century Gothic" panose="020B0502020202020204" pitchFamily="34" charset="0"/>
              </a:rPr>
              <a:t>Pullman: Dexter H, Bella C</a:t>
            </a:r>
          </a:p>
          <a:p>
            <a:pPr algn="ctr"/>
            <a:r>
              <a:rPr lang="en-GB" sz="1400" dirty="0">
                <a:latin typeface="Century Gothic" panose="020B0502020202020204" pitchFamily="34" charset="0"/>
              </a:rPr>
              <a:t>Riddell: Emma H, Evelyn G</a:t>
            </a:r>
          </a:p>
          <a:p>
            <a:pPr algn="ctr"/>
            <a:r>
              <a:rPr lang="en-GB" sz="1400" dirty="0">
                <a:latin typeface="Century Gothic" panose="020B0502020202020204" pitchFamily="34" charset="0"/>
              </a:rPr>
              <a:t>Lewis: Summer T, Mia S</a:t>
            </a:r>
          </a:p>
          <a:p>
            <a:pPr algn="ctr"/>
            <a:r>
              <a:rPr lang="en-GB" sz="1400" dirty="0">
                <a:latin typeface="Century Gothic" panose="020B0502020202020204" pitchFamily="34" charset="0"/>
              </a:rPr>
              <a:t>Tolkien: Freddie C, Anita Y</a:t>
            </a:r>
          </a:p>
          <a:p>
            <a:pPr algn="ctr"/>
            <a:endParaRPr lang="en-GB" sz="1400" dirty="0">
              <a:latin typeface="Century Gothic" panose="020B0502020202020204" pitchFamily="34" charset="0"/>
            </a:endParaRPr>
          </a:p>
        </p:txBody>
      </p:sp>
      <p:sp>
        <p:nvSpPr>
          <p:cNvPr id="14" name="TextBox 13">
            <a:extLst>
              <a:ext uri="{FF2B5EF4-FFF2-40B4-BE49-F238E27FC236}">
                <a16:creationId xmlns:a16="http://schemas.microsoft.com/office/drawing/2014/main" id="{8B75C3FE-80BA-458A-9832-B73207CD3442}"/>
              </a:ext>
            </a:extLst>
          </p:cNvPr>
          <p:cNvSpPr txBox="1"/>
          <p:nvPr/>
        </p:nvSpPr>
        <p:spPr>
          <a:xfrm>
            <a:off x="685798" y="6331819"/>
            <a:ext cx="5486400" cy="3170099"/>
          </a:xfrm>
          <a:prstGeom prst="rect">
            <a:avLst/>
          </a:prstGeom>
          <a:noFill/>
        </p:spPr>
        <p:txBody>
          <a:bodyPr wrap="square">
            <a:spAutoFit/>
          </a:bodyPr>
          <a:lstStyle/>
          <a:p>
            <a:pPr algn="ctr"/>
            <a:r>
              <a:rPr lang="en-GB" sz="1400" dirty="0">
                <a:latin typeface="Century Gothic" panose="020B0502020202020204" pitchFamily="34" charset="0"/>
              </a:rPr>
              <a:t>Thank you to those who have donated books to their classes </a:t>
            </a:r>
          </a:p>
          <a:p>
            <a:pPr algn="ctr"/>
            <a:r>
              <a:rPr lang="en-GB" sz="1400" dirty="0">
                <a:latin typeface="Century Gothic" panose="020B0502020202020204" pitchFamily="34" charset="0"/>
              </a:rPr>
              <a:t>reading corner in celebration of their birthday:</a:t>
            </a:r>
          </a:p>
          <a:p>
            <a:pPr algn="ctr"/>
            <a:r>
              <a:rPr lang="en-GB" sz="1400" dirty="0">
                <a:latin typeface="Century Gothic" panose="020B0502020202020204" pitchFamily="34" charset="0"/>
              </a:rPr>
              <a:t>Edward G (Dahl)</a:t>
            </a:r>
          </a:p>
          <a:p>
            <a:pPr algn="ctr"/>
            <a:r>
              <a:rPr lang="en-GB" sz="1400" dirty="0">
                <a:latin typeface="Century Gothic" panose="020B0502020202020204" pitchFamily="34" charset="0"/>
              </a:rPr>
              <a:t>Isabella H (Kerr)</a:t>
            </a:r>
          </a:p>
          <a:p>
            <a:pPr algn="ctr"/>
            <a:r>
              <a:rPr lang="en-GB" sz="1400" dirty="0">
                <a:latin typeface="Century Gothic" panose="020B0502020202020204" pitchFamily="34" charset="0"/>
              </a:rPr>
              <a:t>Arabella R (Kerr)</a:t>
            </a:r>
          </a:p>
          <a:p>
            <a:pPr algn="ctr"/>
            <a:r>
              <a:rPr lang="en-GB" sz="1400" dirty="0">
                <a:latin typeface="Century Gothic" panose="020B0502020202020204" pitchFamily="34" charset="0"/>
              </a:rPr>
              <a:t>Vaishnav T (Cowell)</a:t>
            </a:r>
          </a:p>
          <a:p>
            <a:pPr algn="ctr"/>
            <a:r>
              <a:rPr lang="en-GB" sz="1400" dirty="0">
                <a:latin typeface="Century Gothic" panose="020B0502020202020204" pitchFamily="34" charset="0"/>
              </a:rPr>
              <a:t>Adaline W (Cowell)</a:t>
            </a:r>
          </a:p>
          <a:p>
            <a:pPr algn="ctr"/>
            <a:r>
              <a:rPr lang="en-GB" sz="1400" dirty="0">
                <a:latin typeface="Century Gothic" panose="020B0502020202020204" pitchFamily="34" charset="0"/>
              </a:rPr>
              <a:t>Orla S-A (Cowell)</a:t>
            </a:r>
          </a:p>
          <a:p>
            <a:pPr algn="ctr"/>
            <a:r>
              <a:rPr lang="en-GB" sz="1400" dirty="0">
                <a:latin typeface="Century Gothic" panose="020B0502020202020204" pitchFamily="34" charset="0"/>
              </a:rPr>
              <a:t>Emilia N (Morpurgo)</a:t>
            </a:r>
          </a:p>
          <a:p>
            <a:pPr algn="ctr"/>
            <a:r>
              <a:rPr lang="en-GB" sz="1400" dirty="0">
                <a:latin typeface="Century Gothic" panose="020B0502020202020204" pitchFamily="34" charset="0"/>
              </a:rPr>
              <a:t>Darcy G (Pullman)</a:t>
            </a:r>
          </a:p>
          <a:p>
            <a:pPr algn="ctr"/>
            <a:r>
              <a:rPr lang="en-GB" sz="1400" dirty="0">
                <a:latin typeface="Century Gothic" panose="020B0502020202020204" pitchFamily="34" charset="0"/>
              </a:rPr>
              <a:t>Evie C (Lewis)</a:t>
            </a:r>
          </a:p>
          <a:p>
            <a:pPr algn="ctr"/>
            <a:r>
              <a:rPr lang="en-GB" sz="1400" dirty="0">
                <a:latin typeface="Century Gothic" panose="020B0502020202020204" pitchFamily="34" charset="0"/>
              </a:rPr>
              <a:t>Vishnu T (Tolkien)</a:t>
            </a:r>
          </a:p>
          <a:p>
            <a:pPr algn="ctr"/>
            <a:r>
              <a:rPr lang="en-GB" sz="1400" dirty="0">
                <a:latin typeface="Century Gothic" panose="020B0502020202020204" pitchFamily="34" charset="0"/>
              </a:rPr>
              <a:t>Archie P (Tolkien)</a:t>
            </a:r>
          </a:p>
          <a:p>
            <a:endParaRPr lang="en-GB" dirty="0"/>
          </a:p>
        </p:txBody>
      </p:sp>
    </p:spTree>
    <p:extLst>
      <p:ext uri="{BB962C8B-B14F-4D97-AF65-F5344CB8AC3E}">
        <p14:creationId xmlns:p14="http://schemas.microsoft.com/office/powerpoint/2010/main" val="8046993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0B510E1-1C6A-48E9-8B62-2526BF1FC1C2}"/>
              </a:ext>
            </a:extLst>
          </p:cNvPr>
          <p:cNvPicPr>
            <a:picLocks noChangeAspect="1"/>
          </p:cNvPicPr>
          <p:nvPr/>
        </p:nvPicPr>
        <p:blipFill>
          <a:blip r:embed="rId2"/>
          <a:stretch>
            <a:fillRect/>
          </a:stretch>
        </p:blipFill>
        <p:spPr>
          <a:xfrm>
            <a:off x="0" y="0"/>
            <a:ext cx="6858000" cy="9776991"/>
          </a:xfrm>
          <a:prstGeom prst="rect">
            <a:avLst/>
          </a:prstGeom>
        </p:spPr>
      </p:pic>
    </p:spTree>
    <p:extLst>
      <p:ext uri="{BB962C8B-B14F-4D97-AF65-F5344CB8AC3E}">
        <p14:creationId xmlns:p14="http://schemas.microsoft.com/office/powerpoint/2010/main" val="4222612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A2FE296-A619-40AC-91BD-2535F78A94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93" y="9920"/>
            <a:ext cx="1130608" cy="1023231"/>
          </a:xfrm>
          <a:prstGeom prst="rect">
            <a:avLst/>
          </a:prstGeom>
        </p:spPr>
      </p:pic>
      <p:sp>
        <p:nvSpPr>
          <p:cNvPr id="5" name="TextBox 4">
            <a:extLst>
              <a:ext uri="{FF2B5EF4-FFF2-40B4-BE49-F238E27FC236}">
                <a16:creationId xmlns:a16="http://schemas.microsoft.com/office/drawing/2014/main" id="{92915D6A-35EA-4035-AF54-2768C42FC674}"/>
              </a:ext>
            </a:extLst>
          </p:cNvPr>
          <p:cNvSpPr txBox="1"/>
          <p:nvPr/>
        </p:nvSpPr>
        <p:spPr>
          <a:xfrm>
            <a:off x="2147407" y="93144"/>
            <a:ext cx="3429000" cy="523220"/>
          </a:xfrm>
          <a:prstGeom prst="rect">
            <a:avLst/>
          </a:prstGeom>
          <a:noFill/>
          <a:ln w="57150">
            <a:solidFill>
              <a:srgbClr val="008000"/>
            </a:solidFill>
          </a:ln>
        </p:spPr>
        <p:txBody>
          <a:bodyPr wrap="square">
            <a:spAutoFit/>
          </a:bodyPr>
          <a:lstStyle/>
          <a:p>
            <a:pPr algn="ctr"/>
            <a:r>
              <a:rPr lang="en-GB" sz="1400" b="1" dirty="0">
                <a:solidFill>
                  <a:srgbClr val="008000"/>
                </a:solidFill>
                <a:latin typeface="Century Gothic" panose="020B0502020202020204" pitchFamily="34" charset="0"/>
              </a:rPr>
              <a:t>Contacting the School</a:t>
            </a:r>
          </a:p>
          <a:p>
            <a:pPr algn="ctr"/>
            <a:r>
              <a:rPr lang="en-GB" sz="1400" b="1" dirty="0">
                <a:latin typeface="Century Gothic" panose="020B0502020202020204" pitchFamily="34" charset="0"/>
              </a:rPr>
              <a:t>01249 652556</a:t>
            </a:r>
          </a:p>
        </p:txBody>
      </p:sp>
      <p:sp>
        <p:nvSpPr>
          <p:cNvPr id="7" name="TextBox 6">
            <a:extLst>
              <a:ext uri="{FF2B5EF4-FFF2-40B4-BE49-F238E27FC236}">
                <a16:creationId xmlns:a16="http://schemas.microsoft.com/office/drawing/2014/main" id="{5AA3B853-2674-45A4-A5DE-8D262F14F1AA}"/>
              </a:ext>
            </a:extLst>
          </p:cNvPr>
          <p:cNvSpPr txBox="1"/>
          <p:nvPr/>
        </p:nvSpPr>
        <p:spPr>
          <a:xfrm>
            <a:off x="1236875" y="730268"/>
            <a:ext cx="2859327" cy="1815882"/>
          </a:xfrm>
          <a:prstGeom prst="rect">
            <a:avLst/>
          </a:prstGeom>
          <a:noFill/>
          <a:ln w="57150">
            <a:solidFill>
              <a:srgbClr val="008000"/>
            </a:solidFill>
          </a:ln>
        </p:spPr>
        <p:txBody>
          <a:bodyPr wrap="square">
            <a:spAutoFit/>
          </a:bodyPr>
          <a:lstStyle>
            <a:defPPr>
              <a:defRPr lang="en-US"/>
            </a:defPPr>
            <a:lvl1pPr algn="ctr">
              <a:defRPr b="1">
                <a:solidFill>
                  <a:srgbClr val="008000"/>
                </a:solidFill>
                <a:latin typeface="Century Gothic" panose="020B0502020202020204" pitchFamily="34" charset="0"/>
              </a:defRPr>
            </a:lvl1pPr>
          </a:lstStyle>
          <a:p>
            <a:pPr algn="l"/>
            <a:r>
              <a:rPr lang="en-GB" sz="1200" dirty="0">
                <a:solidFill>
                  <a:schemeClr val="tx1"/>
                </a:solidFill>
              </a:rPr>
              <a:t>Email Mrs Jones</a:t>
            </a:r>
          </a:p>
          <a:p>
            <a:r>
              <a:rPr lang="en-GB" sz="1200" b="0" dirty="0">
                <a:solidFill>
                  <a:schemeClr val="tx1"/>
                </a:solidFill>
                <a:hlinkClick r:id="rId3"/>
              </a:rPr>
              <a:t>assistantadmin@ivylane.wilts.sch.uk </a:t>
            </a:r>
            <a:endParaRPr lang="en-GB" sz="1200" b="0" dirty="0">
              <a:solidFill>
                <a:schemeClr val="tx1"/>
              </a:solidFill>
            </a:endParaRPr>
          </a:p>
          <a:p>
            <a:pPr marL="285750" indent="-285750" algn="l">
              <a:buFont typeface="Arial" panose="020B0604020202020204" pitchFamily="34" charset="0"/>
              <a:buChar char="•"/>
            </a:pPr>
            <a:r>
              <a:rPr lang="en-GB" sz="1100" b="0" dirty="0">
                <a:solidFill>
                  <a:schemeClr val="tx1"/>
                </a:solidFill>
              </a:rPr>
              <a:t>Pick up arrangements.</a:t>
            </a:r>
          </a:p>
          <a:p>
            <a:pPr marL="285750" indent="-285750" algn="l">
              <a:buFont typeface="Arial" panose="020B0604020202020204" pitchFamily="34" charset="0"/>
              <a:buChar char="•"/>
            </a:pPr>
            <a:r>
              <a:rPr lang="en-GB" sz="1100" b="0" dirty="0">
                <a:solidFill>
                  <a:schemeClr val="tx1"/>
                </a:solidFill>
              </a:rPr>
              <a:t>School absences</a:t>
            </a:r>
          </a:p>
          <a:p>
            <a:pPr marL="285750" indent="-285750" algn="l">
              <a:buFont typeface="Arial" panose="020B0604020202020204" pitchFamily="34" charset="0"/>
              <a:buChar char="•"/>
            </a:pPr>
            <a:r>
              <a:rPr lang="en-GB" sz="1100" b="0" dirty="0">
                <a:solidFill>
                  <a:schemeClr val="tx1"/>
                </a:solidFill>
              </a:rPr>
              <a:t>Medical appointments</a:t>
            </a:r>
          </a:p>
          <a:p>
            <a:pPr marL="285750" indent="-285750" algn="l">
              <a:buFont typeface="Arial" panose="020B0604020202020204" pitchFamily="34" charset="0"/>
              <a:buChar char="•"/>
            </a:pPr>
            <a:r>
              <a:rPr lang="en-GB" sz="1100" b="0" dirty="0">
                <a:solidFill>
                  <a:schemeClr val="tx1"/>
                </a:solidFill>
              </a:rPr>
              <a:t>School dinner bookings</a:t>
            </a:r>
          </a:p>
          <a:p>
            <a:pPr marL="285750" indent="-285750" algn="l">
              <a:buFont typeface="Arial" panose="020B0604020202020204" pitchFamily="34" charset="0"/>
              <a:buChar char="•"/>
            </a:pPr>
            <a:r>
              <a:rPr lang="en-GB" sz="1100" b="0" dirty="0">
                <a:solidFill>
                  <a:schemeClr val="tx1"/>
                </a:solidFill>
              </a:rPr>
              <a:t>Wraparound care </a:t>
            </a:r>
          </a:p>
          <a:p>
            <a:pPr marL="285750" indent="-285750" algn="l">
              <a:buFont typeface="Arial" panose="020B0604020202020204" pitchFamily="34" charset="0"/>
              <a:buChar char="•"/>
            </a:pPr>
            <a:r>
              <a:rPr lang="en-GB" sz="1100" b="0" dirty="0">
                <a:solidFill>
                  <a:schemeClr val="tx1"/>
                </a:solidFill>
              </a:rPr>
              <a:t>Club bookings</a:t>
            </a:r>
          </a:p>
          <a:p>
            <a:pPr marL="285750" indent="-285750" algn="l">
              <a:buFont typeface="Arial" panose="020B0604020202020204" pitchFamily="34" charset="0"/>
              <a:buChar char="•"/>
            </a:pPr>
            <a:r>
              <a:rPr lang="en-GB" sz="1100" b="0" dirty="0">
                <a:solidFill>
                  <a:schemeClr val="tx1"/>
                </a:solidFill>
              </a:rPr>
              <a:t>Parking permits </a:t>
            </a:r>
          </a:p>
          <a:p>
            <a:pPr marL="285750" indent="-285750" algn="l">
              <a:buFont typeface="Arial" panose="020B0604020202020204" pitchFamily="34" charset="0"/>
              <a:buChar char="•"/>
            </a:pPr>
            <a:r>
              <a:rPr lang="en-GB" sz="1100" b="0" dirty="0">
                <a:solidFill>
                  <a:schemeClr val="tx1"/>
                </a:solidFill>
              </a:rPr>
              <a:t>Dietary / Medical needs</a:t>
            </a:r>
          </a:p>
        </p:txBody>
      </p:sp>
      <p:sp>
        <p:nvSpPr>
          <p:cNvPr id="9" name="TextBox 8">
            <a:extLst>
              <a:ext uri="{FF2B5EF4-FFF2-40B4-BE49-F238E27FC236}">
                <a16:creationId xmlns:a16="http://schemas.microsoft.com/office/drawing/2014/main" id="{13E158EE-823D-401A-BA15-B45F9EDB386A}"/>
              </a:ext>
            </a:extLst>
          </p:cNvPr>
          <p:cNvSpPr txBox="1"/>
          <p:nvPr/>
        </p:nvSpPr>
        <p:spPr>
          <a:xfrm>
            <a:off x="4190076" y="727368"/>
            <a:ext cx="2287436" cy="1815882"/>
          </a:xfrm>
          <a:prstGeom prst="rect">
            <a:avLst/>
          </a:prstGeom>
          <a:noFill/>
          <a:ln w="57150">
            <a:solidFill>
              <a:srgbClr val="008000"/>
            </a:solidFill>
          </a:ln>
        </p:spPr>
        <p:txBody>
          <a:bodyPr wrap="square">
            <a:spAutoFit/>
          </a:bodyPr>
          <a:lstStyle>
            <a:defPPr>
              <a:defRPr lang="en-US"/>
            </a:defPPr>
            <a:lvl1pPr>
              <a:defRPr b="1">
                <a:latin typeface="Century Gothic" panose="020B0502020202020204" pitchFamily="34" charset="0"/>
              </a:defRPr>
            </a:lvl1pPr>
          </a:lstStyle>
          <a:p>
            <a:r>
              <a:rPr lang="en-GB" sz="1200" dirty="0"/>
              <a:t>Email Mrs </a:t>
            </a:r>
            <a:r>
              <a:rPr lang="en-GB" sz="1200" dirty="0" err="1"/>
              <a:t>Nowosielski</a:t>
            </a:r>
            <a:endParaRPr lang="en-GB" sz="1200" dirty="0"/>
          </a:p>
          <a:p>
            <a:r>
              <a:rPr lang="en-GB" sz="1200" b="0" dirty="0">
                <a:solidFill>
                  <a:srgbClr val="0070C0"/>
                </a:solidFill>
                <a:hlinkClick r:id="rId4">
                  <a:extLst>
                    <a:ext uri="{A12FA001-AC4F-418D-AE19-62706E023703}">
                      <ahyp:hlinkClr xmlns:ahyp="http://schemas.microsoft.com/office/drawing/2018/hyperlinkcolor" val="tx"/>
                    </a:ext>
                  </a:extLst>
                </a:hlinkClick>
              </a:rPr>
              <a:t>admin@ivylane.wilts.sch.uk</a:t>
            </a:r>
            <a:endParaRPr lang="en-GB" sz="1200" b="0" dirty="0">
              <a:solidFill>
                <a:srgbClr val="0070C0"/>
              </a:solidFill>
            </a:endParaRPr>
          </a:p>
          <a:p>
            <a:r>
              <a:rPr lang="en-GB" sz="1100" b="0" dirty="0"/>
              <a:t>For all other enquiries, including admissions, and your first point of contact for any member of staff at Ivy Lane.</a:t>
            </a:r>
          </a:p>
          <a:p>
            <a:endParaRPr lang="en-GB" sz="1100" b="0" dirty="0"/>
          </a:p>
          <a:p>
            <a:endParaRPr lang="en-GB" sz="1100" b="0" dirty="0"/>
          </a:p>
          <a:p>
            <a:endParaRPr lang="en-GB" sz="1100" b="0" dirty="0"/>
          </a:p>
          <a:p>
            <a:endParaRPr lang="en-GB" sz="1100" b="0" dirty="0"/>
          </a:p>
        </p:txBody>
      </p:sp>
      <p:sp>
        <p:nvSpPr>
          <p:cNvPr id="16" name="TextBox 15">
            <a:extLst>
              <a:ext uri="{FF2B5EF4-FFF2-40B4-BE49-F238E27FC236}">
                <a16:creationId xmlns:a16="http://schemas.microsoft.com/office/drawing/2014/main" id="{1A4E268C-C77F-4DA9-ACB1-457C081DD9C6}"/>
              </a:ext>
            </a:extLst>
          </p:cNvPr>
          <p:cNvSpPr txBox="1"/>
          <p:nvPr/>
        </p:nvSpPr>
        <p:spPr>
          <a:xfrm>
            <a:off x="67235" y="2670601"/>
            <a:ext cx="2353235" cy="2000548"/>
          </a:xfrm>
          <a:prstGeom prst="rect">
            <a:avLst/>
          </a:prstGeom>
          <a:noFill/>
          <a:ln w="57150">
            <a:solidFill>
              <a:srgbClr val="008000"/>
            </a:solidFill>
          </a:ln>
        </p:spPr>
        <p:txBody>
          <a:bodyPr wrap="square">
            <a:spAutoFit/>
          </a:bodyPr>
          <a:lstStyle>
            <a:defPPr>
              <a:defRPr lang="en-US"/>
            </a:defPPr>
            <a:lvl1pPr>
              <a:defRPr b="1">
                <a:latin typeface="Century Gothic" panose="020B0502020202020204" pitchFamily="34" charset="0"/>
              </a:defRPr>
            </a:lvl1pPr>
          </a:lstStyle>
          <a:p>
            <a:pPr algn="just"/>
            <a:r>
              <a:rPr lang="en-GB" sz="1100" dirty="0">
                <a:solidFill>
                  <a:srgbClr val="008000"/>
                </a:solidFill>
              </a:rPr>
              <a:t>Changes to contact details</a:t>
            </a:r>
          </a:p>
          <a:p>
            <a:pPr algn="just"/>
            <a:r>
              <a:rPr lang="en-GB" sz="1100" b="0" dirty="0"/>
              <a:t>Please remember to let the school office know if there are any changes to your contact details, addresses, email addresses etc.</a:t>
            </a:r>
          </a:p>
          <a:p>
            <a:endParaRPr lang="en-GB" sz="1100" b="0" dirty="0"/>
          </a:p>
          <a:p>
            <a:endParaRPr lang="en-GB" sz="1100" b="0" dirty="0"/>
          </a:p>
          <a:p>
            <a:endParaRPr lang="en-GB" sz="1100" b="0" dirty="0"/>
          </a:p>
          <a:p>
            <a:endParaRPr lang="en-GB" sz="1100" b="0" dirty="0"/>
          </a:p>
          <a:p>
            <a:endParaRPr lang="en-GB" sz="1400" b="0" dirty="0"/>
          </a:p>
        </p:txBody>
      </p:sp>
      <p:pic>
        <p:nvPicPr>
          <p:cNvPr id="18" name="Picture 17">
            <a:extLst>
              <a:ext uri="{FF2B5EF4-FFF2-40B4-BE49-F238E27FC236}">
                <a16:creationId xmlns:a16="http://schemas.microsoft.com/office/drawing/2014/main" id="{8083B433-9AC4-4479-8BAF-6E9DC7C3F9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9172" y="3734383"/>
            <a:ext cx="1847619" cy="628571"/>
          </a:xfrm>
          <a:prstGeom prst="rect">
            <a:avLst/>
          </a:prstGeom>
        </p:spPr>
      </p:pic>
      <p:sp>
        <p:nvSpPr>
          <p:cNvPr id="20" name="TextBox 19">
            <a:extLst>
              <a:ext uri="{FF2B5EF4-FFF2-40B4-BE49-F238E27FC236}">
                <a16:creationId xmlns:a16="http://schemas.microsoft.com/office/drawing/2014/main" id="{67EC05F7-47B1-4A9D-AC4E-F52490A095BF}"/>
              </a:ext>
            </a:extLst>
          </p:cNvPr>
          <p:cNvSpPr txBox="1"/>
          <p:nvPr/>
        </p:nvSpPr>
        <p:spPr>
          <a:xfrm>
            <a:off x="4706474" y="2667701"/>
            <a:ext cx="2070935" cy="2000548"/>
          </a:xfrm>
          <a:prstGeom prst="rect">
            <a:avLst/>
          </a:prstGeom>
          <a:noFill/>
          <a:ln w="57150">
            <a:solidFill>
              <a:srgbClr val="008000"/>
            </a:solidFill>
          </a:ln>
        </p:spPr>
        <p:txBody>
          <a:bodyPr wrap="square">
            <a:spAutoFit/>
          </a:bodyPr>
          <a:lstStyle>
            <a:defPPr>
              <a:defRPr lang="en-US"/>
            </a:defPPr>
            <a:lvl1pPr algn="ctr">
              <a:defRPr sz="1400" b="1">
                <a:solidFill>
                  <a:srgbClr val="008000"/>
                </a:solidFill>
                <a:latin typeface="Century Gothic" panose="020B0502020202020204" pitchFamily="34" charset="0"/>
              </a:defRPr>
            </a:lvl1pPr>
          </a:lstStyle>
          <a:p>
            <a:r>
              <a:rPr lang="en-GB" sz="1100" dirty="0"/>
              <a:t>Medicines</a:t>
            </a:r>
          </a:p>
          <a:p>
            <a:pPr algn="just"/>
            <a:r>
              <a:rPr lang="en-GB" sz="1100" b="0" dirty="0">
                <a:solidFill>
                  <a:schemeClr val="tx1"/>
                </a:solidFill>
              </a:rPr>
              <a:t>If your child needs to have any medication in school please bring it to the school office and complete a medication form.</a:t>
            </a:r>
          </a:p>
          <a:p>
            <a:pPr algn="l"/>
            <a:endParaRPr lang="en-GB" sz="1100" b="0" dirty="0">
              <a:solidFill>
                <a:schemeClr val="tx1"/>
              </a:solidFill>
            </a:endParaRPr>
          </a:p>
          <a:p>
            <a:pPr algn="l"/>
            <a:endParaRPr lang="en-GB" sz="1100" dirty="0"/>
          </a:p>
          <a:p>
            <a:endParaRPr lang="en-GB" sz="1100" dirty="0"/>
          </a:p>
          <a:p>
            <a:endParaRPr lang="en-GB" sz="1100" dirty="0"/>
          </a:p>
          <a:p>
            <a:endParaRPr lang="en-GB" dirty="0"/>
          </a:p>
        </p:txBody>
      </p:sp>
      <p:pic>
        <p:nvPicPr>
          <p:cNvPr id="21" name="Picture 20">
            <a:extLst>
              <a:ext uri="{FF2B5EF4-FFF2-40B4-BE49-F238E27FC236}">
                <a16:creationId xmlns:a16="http://schemas.microsoft.com/office/drawing/2014/main" id="{7C2768E7-95C2-4DE8-BC08-8DFBE338CA72}"/>
              </a:ext>
            </a:extLst>
          </p:cNvPr>
          <p:cNvPicPr>
            <a:picLocks noChangeAspect="1"/>
          </p:cNvPicPr>
          <p:nvPr/>
        </p:nvPicPr>
        <p:blipFill>
          <a:blip r:embed="rId6"/>
          <a:stretch>
            <a:fillRect/>
          </a:stretch>
        </p:blipFill>
        <p:spPr>
          <a:xfrm>
            <a:off x="4727768" y="3715334"/>
            <a:ext cx="1942857" cy="666667"/>
          </a:xfrm>
          <a:prstGeom prst="rect">
            <a:avLst/>
          </a:prstGeom>
        </p:spPr>
      </p:pic>
      <p:sp>
        <p:nvSpPr>
          <p:cNvPr id="23" name="TextBox 22">
            <a:extLst>
              <a:ext uri="{FF2B5EF4-FFF2-40B4-BE49-F238E27FC236}">
                <a16:creationId xmlns:a16="http://schemas.microsoft.com/office/drawing/2014/main" id="{860D7638-6EEB-4635-B093-FB47C394E601}"/>
              </a:ext>
            </a:extLst>
          </p:cNvPr>
          <p:cNvSpPr txBox="1"/>
          <p:nvPr/>
        </p:nvSpPr>
        <p:spPr>
          <a:xfrm>
            <a:off x="2528048" y="2664859"/>
            <a:ext cx="2043954" cy="2000548"/>
          </a:xfrm>
          <a:prstGeom prst="rect">
            <a:avLst/>
          </a:prstGeom>
          <a:noFill/>
          <a:ln w="57150">
            <a:solidFill>
              <a:srgbClr val="008000"/>
            </a:solidFill>
          </a:ln>
        </p:spPr>
        <p:txBody>
          <a:bodyPr wrap="square">
            <a:spAutoFit/>
          </a:bodyPr>
          <a:lstStyle>
            <a:defPPr>
              <a:defRPr lang="en-US"/>
            </a:defPPr>
            <a:lvl1pPr algn="ctr">
              <a:defRPr sz="1400" b="1">
                <a:solidFill>
                  <a:srgbClr val="008000"/>
                </a:solidFill>
                <a:latin typeface="Century Gothic" panose="020B0502020202020204" pitchFamily="34" charset="0"/>
              </a:defRPr>
            </a:lvl1pPr>
          </a:lstStyle>
          <a:p>
            <a:r>
              <a:rPr lang="en-GB" sz="1100" dirty="0"/>
              <a:t>Dietary / Medical Needs</a:t>
            </a:r>
          </a:p>
          <a:p>
            <a:pPr algn="just"/>
            <a:r>
              <a:rPr lang="en-GB" sz="1100" b="0" dirty="0">
                <a:solidFill>
                  <a:schemeClr val="tx1"/>
                </a:solidFill>
              </a:rPr>
              <a:t>Please keep the office updated with any dietary or medical needs your child has.  Please let us know if this changed throughout the year.</a:t>
            </a:r>
          </a:p>
          <a:p>
            <a:endParaRPr lang="en-GB" sz="1100" b="0" dirty="0">
              <a:solidFill>
                <a:schemeClr val="tx1"/>
              </a:solidFill>
            </a:endParaRPr>
          </a:p>
          <a:p>
            <a:endParaRPr lang="en-GB" sz="1100" b="0" dirty="0">
              <a:solidFill>
                <a:schemeClr val="tx1"/>
              </a:solidFill>
            </a:endParaRPr>
          </a:p>
          <a:p>
            <a:endParaRPr lang="en-GB" sz="1100" b="0" dirty="0">
              <a:solidFill>
                <a:schemeClr val="tx1"/>
              </a:solidFill>
            </a:endParaRPr>
          </a:p>
          <a:p>
            <a:endParaRPr lang="en-GB" b="0" dirty="0">
              <a:solidFill>
                <a:schemeClr val="tx1"/>
              </a:solidFill>
            </a:endParaRPr>
          </a:p>
        </p:txBody>
      </p:sp>
      <p:pic>
        <p:nvPicPr>
          <p:cNvPr id="24" name="Picture 23">
            <a:extLst>
              <a:ext uri="{FF2B5EF4-FFF2-40B4-BE49-F238E27FC236}">
                <a16:creationId xmlns:a16="http://schemas.microsoft.com/office/drawing/2014/main" id="{D485F2BD-1D53-46CC-961C-F20C1613ABBC}"/>
              </a:ext>
            </a:extLst>
          </p:cNvPr>
          <p:cNvPicPr>
            <a:picLocks noChangeAspect="1"/>
          </p:cNvPicPr>
          <p:nvPr/>
        </p:nvPicPr>
        <p:blipFill>
          <a:blip r:embed="rId7"/>
          <a:stretch>
            <a:fillRect/>
          </a:stretch>
        </p:blipFill>
        <p:spPr>
          <a:xfrm>
            <a:off x="2852345" y="3950261"/>
            <a:ext cx="1324539" cy="678826"/>
          </a:xfrm>
          <a:prstGeom prst="rect">
            <a:avLst/>
          </a:prstGeom>
        </p:spPr>
      </p:pic>
      <p:sp>
        <p:nvSpPr>
          <p:cNvPr id="26" name="TextBox 25">
            <a:extLst>
              <a:ext uri="{FF2B5EF4-FFF2-40B4-BE49-F238E27FC236}">
                <a16:creationId xmlns:a16="http://schemas.microsoft.com/office/drawing/2014/main" id="{F4B9C9CD-0A0D-40F3-92E9-2E43FC7D8942}"/>
              </a:ext>
            </a:extLst>
          </p:cNvPr>
          <p:cNvSpPr txBox="1"/>
          <p:nvPr/>
        </p:nvSpPr>
        <p:spPr>
          <a:xfrm>
            <a:off x="67235" y="4754725"/>
            <a:ext cx="3186953" cy="1615827"/>
          </a:xfrm>
          <a:prstGeom prst="rect">
            <a:avLst/>
          </a:prstGeom>
          <a:noFill/>
          <a:ln w="57150">
            <a:solidFill>
              <a:srgbClr val="008000"/>
            </a:solidFill>
          </a:ln>
        </p:spPr>
        <p:txBody>
          <a:bodyPr wrap="square">
            <a:spAutoFit/>
          </a:bodyPr>
          <a:lstStyle>
            <a:defPPr>
              <a:defRPr lang="en-US"/>
            </a:defPPr>
            <a:lvl1pPr algn="ctr">
              <a:defRPr sz="1400" b="1">
                <a:solidFill>
                  <a:srgbClr val="008000"/>
                </a:solidFill>
                <a:latin typeface="Century Gothic" panose="020B0502020202020204" pitchFamily="34" charset="0"/>
              </a:defRPr>
            </a:lvl1pPr>
          </a:lstStyle>
          <a:p>
            <a:r>
              <a:rPr lang="en-GB" sz="1100" dirty="0"/>
              <a:t>Lost Property</a:t>
            </a:r>
          </a:p>
          <a:p>
            <a:pPr algn="just"/>
            <a:r>
              <a:rPr lang="en-GB" sz="1100" b="0" dirty="0">
                <a:solidFill>
                  <a:schemeClr val="tx1"/>
                </a:solidFill>
              </a:rPr>
              <a:t>Please remember to </a:t>
            </a:r>
            <a:r>
              <a:rPr lang="en-GB" sz="1100" dirty="0">
                <a:solidFill>
                  <a:schemeClr val="tx1"/>
                </a:solidFill>
              </a:rPr>
              <a:t>name</a:t>
            </a:r>
            <a:r>
              <a:rPr lang="en-GB" sz="1100" b="0" dirty="0">
                <a:solidFill>
                  <a:schemeClr val="tx1"/>
                </a:solidFill>
              </a:rPr>
              <a:t> your child’s uniform and school equipment.  </a:t>
            </a:r>
          </a:p>
          <a:p>
            <a:pPr algn="just"/>
            <a:r>
              <a:rPr lang="en-GB" sz="1100" b="0" dirty="0">
                <a:solidFill>
                  <a:schemeClr val="tx1"/>
                </a:solidFill>
              </a:rPr>
              <a:t>Particularly their jumpers, cardigans, PE jumpers and water bottles.  </a:t>
            </a:r>
          </a:p>
          <a:p>
            <a:pPr algn="just"/>
            <a:r>
              <a:rPr lang="en-GB" sz="1100" b="0" dirty="0">
                <a:solidFill>
                  <a:schemeClr val="tx1"/>
                </a:solidFill>
              </a:rPr>
              <a:t>You can look for lost items at the end of the school day.  Lost property is located inside the Y4/5 entrance near the tunnel gate.</a:t>
            </a:r>
          </a:p>
          <a:p>
            <a:pPr algn="just"/>
            <a:endParaRPr lang="en-GB" sz="1100" b="0" dirty="0">
              <a:solidFill>
                <a:schemeClr val="tx1"/>
              </a:solidFill>
            </a:endParaRPr>
          </a:p>
        </p:txBody>
      </p:sp>
      <p:sp>
        <p:nvSpPr>
          <p:cNvPr id="28" name="TextBox 27">
            <a:extLst>
              <a:ext uri="{FF2B5EF4-FFF2-40B4-BE49-F238E27FC236}">
                <a16:creationId xmlns:a16="http://schemas.microsoft.com/office/drawing/2014/main" id="{02E4ED6F-4167-4C5B-B5E5-6C17BA18045C}"/>
              </a:ext>
            </a:extLst>
          </p:cNvPr>
          <p:cNvSpPr txBox="1"/>
          <p:nvPr/>
        </p:nvSpPr>
        <p:spPr>
          <a:xfrm>
            <a:off x="66517" y="6454128"/>
            <a:ext cx="3186952" cy="3308598"/>
          </a:xfrm>
          <a:prstGeom prst="rect">
            <a:avLst/>
          </a:prstGeom>
          <a:noFill/>
          <a:ln w="57150">
            <a:solidFill>
              <a:srgbClr val="008000"/>
            </a:solidFill>
          </a:ln>
        </p:spPr>
        <p:txBody>
          <a:bodyPr wrap="square">
            <a:spAutoFit/>
          </a:bodyPr>
          <a:lstStyle>
            <a:defPPr>
              <a:defRPr lang="en-US"/>
            </a:defPPr>
            <a:lvl1pPr algn="ctr">
              <a:defRPr sz="1400" b="1">
                <a:solidFill>
                  <a:srgbClr val="008000"/>
                </a:solidFill>
                <a:latin typeface="Century Gothic" panose="020B0502020202020204" pitchFamily="34" charset="0"/>
              </a:defRPr>
            </a:lvl1pPr>
          </a:lstStyle>
          <a:p>
            <a:pPr algn="just"/>
            <a:endParaRPr lang="en-GB" sz="1100" b="0" dirty="0">
              <a:solidFill>
                <a:schemeClr val="tx1"/>
              </a:solidFill>
            </a:endParaRPr>
          </a:p>
          <a:p>
            <a:pPr algn="just"/>
            <a:endParaRPr lang="en-GB" sz="1100" b="0" dirty="0">
              <a:solidFill>
                <a:schemeClr val="tx1"/>
              </a:solidFill>
            </a:endParaRPr>
          </a:p>
          <a:p>
            <a:pPr algn="just"/>
            <a:endParaRPr lang="en-GB" sz="1100" b="0" dirty="0">
              <a:solidFill>
                <a:schemeClr val="tx1"/>
              </a:solidFill>
            </a:endParaRPr>
          </a:p>
          <a:p>
            <a:pPr algn="just"/>
            <a:endParaRPr lang="en-GB" sz="1100" b="0" dirty="0">
              <a:solidFill>
                <a:schemeClr val="tx1"/>
              </a:solidFill>
            </a:endParaRPr>
          </a:p>
          <a:p>
            <a:pPr algn="just"/>
            <a:endParaRPr lang="en-GB" sz="1100" b="0" dirty="0">
              <a:solidFill>
                <a:schemeClr val="tx1"/>
              </a:solidFill>
            </a:endParaRPr>
          </a:p>
          <a:p>
            <a:pPr algn="just"/>
            <a:r>
              <a:rPr lang="en-GB" sz="1100" b="0" dirty="0">
                <a:solidFill>
                  <a:schemeClr val="tx1"/>
                </a:solidFill>
              </a:rPr>
              <a:t>If your child is ill, please leave a message on our dedicated absence line, 01249 652556 (Option 1).  It really helps us if you leave a voicemail rather than email in.</a:t>
            </a:r>
          </a:p>
          <a:p>
            <a:pPr algn="just"/>
            <a:r>
              <a:rPr lang="en-GB" sz="1100" b="0" dirty="0">
                <a:solidFill>
                  <a:schemeClr val="tx1"/>
                </a:solidFill>
              </a:rPr>
              <a:t>Please let us know your child’s symptoms rather than saying they are ‘ill’ or ‘sick’ as we require this information for our attendance records.</a:t>
            </a:r>
          </a:p>
          <a:p>
            <a:pPr algn="just"/>
            <a:r>
              <a:rPr lang="en-GB" sz="1100" b="0" dirty="0">
                <a:solidFill>
                  <a:schemeClr val="tx1"/>
                </a:solidFill>
              </a:rPr>
              <a:t>For absence requests in advance, (</a:t>
            </a:r>
            <a:r>
              <a:rPr lang="en-GB" sz="1100" b="0" dirty="0" err="1">
                <a:solidFill>
                  <a:schemeClr val="tx1"/>
                </a:solidFill>
              </a:rPr>
              <a:t>eg.</a:t>
            </a:r>
            <a:r>
              <a:rPr lang="en-GB" sz="1100" b="0" dirty="0">
                <a:solidFill>
                  <a:schemeClr val="tx1"/>
                </a:solidFill>
              </a:rPr>
              <a:t> appointments / holidays/ external exams) please complete an absence request form, available from the office or download from the website and email in to </a:t>
            </a:r>
            <a:r>
              <a:rPr lang="en-GB" sz="1100" b="0" dirty="0">
                <a:solidFill>
                  <a:schemeClr val="tx1"/>
                </a:solidFill>
                <a:hlinkClick r:id="rId3"/>
              </a:rPr>
              <a:t>assistantadmin@ivylane.wilts.sch.uk</a:t>
            </a:r>
            <a:endParaRPr lang="en-GB" sz="1100" b="0" dirty="0">
              <a:solidFill>
                <a:schemeClr val="tx1"/>
              </a:solidFill>
            </a:endParaRPr>
          </a:p>
        </p:txBody>
      </p:sp>
      <p:pic>
        <p:nvPicPr>
          <p:cNvPr id="4" name="Picture 3">
            <a:extLst>
              <a:ext uri="{FF2B5EF4-FFF2-40B4-BE49-F238E27FC236}">
                <a16:creationId xmlns:a16="http://schemas.microsoft.com/office/drawing/2014/main" id="{BDB67B0E-30BB-49DD-B890-8F156488FE87}"/>
              </a:ext>
            </a:extLst>
          </p:cNvPr>
          <p:cNvPicPr>
            <a:picLocks noChangeAspect="1"/>
          </p:cNvPicPr>
          <p:nvPr/>
        </p:nvPicPr>
        <p:blipFill rotWithShape="1">
          <a:blip r:embed="rId8">
            <a:extLst>
              <a:ext uri="{28A0092B-C50C-407E-A947-70E740481C1C}">
                <a14:useLocalDpi xmlns:a14="http://schemas.microsoft.com/office/drawing/2010/main" val="0"/>
              </a:ext>
            </a:extLst>
          </a:blip>
          <a:srcRect l="7068" t="4650" r="6470" b="7687"/>
          <a:stretch/>
        </p:blipFill>
        <p:spPr>
          <a:xfrm>
            <a:off x="1236875" y="6507639"/>
            <a:ext cx="802182" cy="821008"/>
          </a:xfrm>
          <a:prstGeom prst="rect">
            <a:avLst/>
          </a:prstGeom>
        </p:spPr>
      </p:pic>
      <p:sp>
        <p:nvSpPr>
          <p:cNvPr id="17" name="TextBox 16">
            <a:extLst>
              <a:ext uri="{FF2B5EF4-FFF2-40B4-BE49-F238E27FC236}">
                <a16:creationId xmlns:a16="http://schemas.microsoft.com/office/drawing/2014/main" id="{0A0382B7-A88B-4273-9771-A4F428E1F91D}"/>
              </a:ext>
            </a:extLst>
          </p:cNvPr>
          <p:cNvSpPr txBox="1"/>
          <p:nvPr/>
        </p:nvSpPr>
        <p:spPr>
          <a:xfrm>
            <a:off x="3348409" y="4761357"/>
            <a:ext cx="3429000" cy="5001369"/>
          </a:xfrm>
          <a:prstGeom prst="rect">
            <a:avLst/>
          </a:prstGeom>
          <a:noFill/>
          <a:ln w="57150">
            <a:solidFill>
              <a:srgbClr val="008000"/>
            </a:solidFill>
          </a:ln>
        </p:spPr>
        <p:txBody>
          <a:bodyPr wrap="square">
            <a:spAutoFit/>
          </a:bodyPr>
          <a:lstStyle>
            <a:defPPr>
              <a:defRPr lang="en-US"/>
            </a:defPPr>
            <a:lvl1pPr algn="ctr">
              <a:defRPr sz="1100" b="1">
                <a:solidFill>
                  <a:srgbClr val="008000"/>
                </a:solidFill>
                <a:latin typeface="Century Gothic" panose="020B0502020202020204" pitchFamily="34" charset="0"/>
              </a:defRPr>
            </a:lvl1pPr>
          </a:lstStyle>
          <a:p>
            <a:endParaRPr lang="en-GB" dirty="0"/>
          </a:p>
          <a:p>
            <a:endParaRPr lang="en-GB" dirty="0"/>
          </a:p>
          <a:p>
            <a:endParaRPr lang="en-GB" dirty="0"/>
          </a:p>
          <a:p>
            <a:endParaRPr lang="en-GB" dirty="0"/>
          </a:p>
          <a:p>
            <a:endParaRPr lang="en-GB" dirty="0"/>
          </a:p>
          <a:p>
            <a:endParaRPr lang="en-GB" dirty="0"/>
          </a:p>
          <a:p>
            <a:pPr algn="just"/>
            <a:r>
              <a:rPr lang="en-GB" b="0" dirty="0">
                <a:solidFill>
                  <a:schemeClr val="tx1"/>
                </a:solidFill>
              </a:rPr>
              <a:t>Please remember to let Ivy Kidz know if someone different will be collecting your child.  We follow the same procedures as the school and cannot let your child go home with someone different unless we have had authorisation from parents.</a:t>
            </a:r>
          </a:p>
          <a:p>
            <a:pPr algn="just"/>
            <a:r>
              <a:rPr lang="en-GB" b="0" dirty="0">
                <a:solidFill>
                  <a:schemeClr val="tx1"/>
                </a:solidFill>
              </a:rPr>
              <a:t>A gentle reminder that we cannot accept any late bookings for Ivy Kidz or Breakfast Club due to our staff rota  organisation.   </a:t>
            </a:r>
          </a:p>
          <a:p>
            <a:pPr algn="just"/>
            <a:r>
              <a:rPr lang="en-GB" b="0" dirty="0">
                <a:solidFill>
                  <a:schemeClr val="tx1"/>
                </a:solidFill>
              </a:rPr>
              <a:t>Please ensure all sessions are booked within the 1 week booking deadline. Reminders are sent out weekly to advise about dates that the Wrap Around bookings on Arbor will be closing. </a:t>
            </a:r>
          </a:p>
          <a:p>
            <a:pPr algn="just"/>
            <a:r>
              <a:rPr lang="en-GB" b="0" dirty="0">
                <a:solidFill>
                  <a:schemeClr val="tx1"/>
                </a:solidFill>
              </a:rPr>
              <a:t>A gentle reminder that pick-up times for Ivy Kidz is 5.30pm. Please ensure your child is collected promptly.</a:t>
            </a:r>
          </a:p>
          <a:p>
            <a:pPr algn="just"/>
            <a:r>
              <a:rPr lang="en-GB" b="0" dirty="0">
                <a:solidFill>
                  <a:schemeClr val="tx1"/>
                </a:solidFill>
              </a:rPr>
              <a:t>Please use the out of hours number to call Ivy Kidz after 3pm for any emergencies or late collections.  </a:t>
            </a:r>
          </a:p>
          <a:p>
            <a:pPr algn="just"/>
            <a:r>
              <a:rPr lang="en-GB" b="0" dirty="0">
                <a:solidFill>
                  <a:schemeClr val="tx1"/>
                </a:solidFill>
              </a:rPr>
              <a:t>Phone: 01249 460822</a:t>
            </a:r>
          </a:p>
          <a:p>
            <a:pPr algn="just"/>
            <a:r>
              <a:rPr lang="en-GB" b="0" dirty="0">
                <a:solidFill>
                  <a:schemeClr val="tx1"/>
                </a:solidFill>
              </a:rPr>
              <a:t>Email: </a:t>
            </a:r>
            <a:r>
              <a:rPr lang="en-GB" b="0" dirty="0">
                <a:solidFill>
                  <a:schemeClr val="tx1"/>
                </a:solidFill>
                <a:hlinkClick r:id="rId9"/>
              </a:rPr>
              <a:t>ivykidz@ivylane.wilts.sch.uk</a:t>
            </a:r>
            <a:endParaRPr lang="en-GB" b="0" dirty="0">
              <a:solidFill>
                <a:schemeClr val="tx1"/>
              </a:solidFill>
            </a:endParaRPr>
          </a:p>
          <a:p>
            <a:pPr algn="just"/>
            <a:r>
              <a:rPr lang="en-GB" b="0" dirty="0">
                <a:solidFill>
                  <a:schemeClr val="tx1"/>
                </a:solidFill>
              </a:rPr>
              <a:t>Please do not call this number during the school day. </a:t>
            </a:r>
          </a:p>
        </p:txBody>
      </p:sp>
      <p:pic>
        <p:nvPicPr>
          <p:cNvPr id="10" name="Picture 9">
            <a:extLst>
              <a:ext uri="{FF2B5EF4-FFF2-40B4-BE49-F238E27FC236}">
                <a16:creationId xmlns:a16="http://schemas.microsoft.com/office/drawing/2014/main" id="{01A9E7F2-19DB-4CA5-87BD-20C31D2B597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792070" y="4821216"/>
            <a:ext cx="1096228" cy="975911"/>
          </a:xfrm>
          <a:prstGeom prst="rect">
            <a:avLst/>
          </a:prstGeom>
        </p:spPr>
      </p:pic>
      <p:pic>
        <p:nvPicPr>
          <p:cNvPr id="11" name="Picture 10">
            <a:extLst>
              <a:ext uri="{FF2B5EF4-FFF2-40B4-BE49-F238E27FC236}">
                <a16:creationId xmlns:a16="http://schemas.microsoft.com/office/drawing/2014/main" id="{7BC57C97-9720-4A04-85AA-20B24DEA3F59}"/>
              </a:ext>
            </a:extLst>
          </p:cNvPr>
          <p:cNvPicPr>
            <a:picLocks noChangeAspect="1"/>
          </p:cNvPicPr>
          <p:nvPr/>
        </p:nvPicPr>
        <p:blipFill>
          <a:blip r:embed="rId11"/>
          <a:stretch>
            <a:fillRect/>
          </a:stretch>
        </p:blipFill>
        <p:spPr>
          <a:xfrm>
            <a:off x="5140307" y="4807768"/>
            <a:ext cx="879431" cy="989359"/>
          </a:xfrm>
          <a:prstGeom prst="rect">
            <a:avLst/>
          </a:prstGeom>
        </p:spPr>
      </p:pic>
    </p:spTree>
    <p:extLst>
      <p:ext uri="{BB962C8B-B14F-4D97-AF65-F5344CB8AC3E}">
        <p14:creationId xmlns:p14="http://schemas.microsoft.com/office/powerpoint/2010/main" val="25819978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F28CAA7-34FD-4327-B177-D45A62A34E7B}"/>
              </a:ext>
            </a:extLst>
          </p:cNvPr>
          <p:cNvPicPr>
            <a:picLocks noChangeAspect="1"/>
          </p:cNvPicPr>
          <p:nvPr/>
        </p:nvPicPr>
        <p:blipFill>
          <a:blip r:embed="rId2"/>
          <a:stretch>
            <a:fillRect/>
          </a:stretch>
        </p:blipFill>
        <p:spPr>
          <a:xfrm>
            <a:off x="0" y="145463"/>
            <a:ext cx="6858000" cy="9561285"/>
          </a:xfrm>
          <a:prstGeom prst="rect">
            <a:avLst/>
          </a:prstGeom>
        </p:spPr>
      </p:pic>
    </p:spTree>
    <p:extLst>
      <p:ext uri="{BB962C8B-B14F-4D97-AF65-F5344CB8AC3E}">
        <p14:creationId xmlns:p14="http://schemas.microsoft.com/office/powerpoint/2010/main" val="26872809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2EFA37F-904E-4BBE-BE95-73F0A21956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857" y="0"/>
            <a:ext cx="3257143" cy="914286"/>
          </a:xfrm>
          <a:prstGeom prst="rect">
            <a:avLst/>
          </a:prstGeom>
        </p:spPr>
      </p:pic>
      <p:pic>
        <p:nvPicPr>
          <p:cNvPr id="7" name="Picture 6">
            <a:extLst>
              <a:ext uri="{FF2B5EF4-FFF2-40B4-BE49-F238E27FC236}">
                <a16:creationId xmlns:a16="http://schemas.microsoft.com/office/drawing/2014/main" id="{0C3C0B0C-212F-4025-A0D7-51CDFFB637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55269" y="1296235"/>
            <a:ext cx="3247619" cy="4609524"/>
          </a:xfrm>
          <a:prstGeom prst="rect">
            <a:avLst/>
          </a:prstGeom>
        </p:spPr>
      </p:pic>
      <p:pic>
        <p:nvPicPr>
          <p:cNvPr id="8" name="Picture 7">
            <a:extLst>
              <a:ext uri="{FF2B5EF4-FFF2-40B4-BE49-F238E27FC236}">
                <a16:creationId xmlns:a16="http://schemas.microsoft.com/office/drawing/2014/main" id="{5B051D71-8D0C-4A16-ACC9-34CF1624C596}"/>
              </a:ext>
            </a:extLst>
          </p:cNvPr>
          <p:cNvPicPr>
            <a:picLocks noChangeAspect="1"/>
          </p:cNvPicPr>
          <p:nvPr/>
        </p:nvPicPr>
        <p:blipFill>
          <a:blip r:embed="rId4"/>
          <a:stretch>
            <a:fillRect/>
          </a:stretch>
        </p:blipFill>
        <p:spPr>
          <a:xfrm>
            <a:off x="3514928" y="5960045"/>
            <a:ext cx="3343072" cy="2519075"/>
          </a:xfrm>
          <a:prstGeom prst="rect">
            <a:avLst/>
          </a:prstGeom>
        </p:spPr>
      </p:pic>
      <p:pic>
        <p:nvPicPr>
          <p:cNvPr id="9" name="Picture 8">
            <a:extLst>
              <a:ext uri="{FF2B5EF4-FFF2-40B4-BE49-F238E27FC236}">
                <a16:creationId xmlns:a16="http://schemas.microsoft.com/office/drawing/2014/main" id="{F2430C57-5F76-429F-9D5A-ECF69C258B31}"/>
              </a:ext>
            </a:extLst>
          </p:cNvPr>
          <p:cNvPicPr>
            <a:picLocks noChangeAspect="1"/>
          </p:cNvPicPr>
          <p:nvPr/>
        </p:nvPicPr>
        <p:blipFill>
          <a:blip r:embed="rId5"/>
          <a:stretch>
            <a:fillRect/>
          </a:stretch>
        </p:blipFill>
        <p:spPr>
          <a:xfrm>
            <a:off x="2858978" y="8595518"/>
            <a:ext cx="1266667" cy="638095"/>
          </a:xfrm>
          <a:prstGeom prst="rect">
            <a:avLst/>
          </a:prstGeom>
        </p:spPr>
      </p:pic>
      <p:sp>
        <p:nvSpPr>
          <p:cNvPr id="11" name="TextBox 10">
            <a:extLst>
              <a:ext uri="{FF2B5EF4-FFF2-40B4-BE49-F238E27FC236}">
                <a16:creationId xmlns:a16="http://schemas.microsoft.com/office/drawing/2014/main" id="{A14BCED1-EC77-4E55-822B-6805E4197576}"/>
              </a:ext>
            </a:extLst>
          </p:cNvPr>
          <p:cNvSpPr txBox="1"/>
          <p:nvPr/>
        </p:nvSpPr>
        <p:spPr>
          <a:xfrm>
            <a:off x="49352" y="5964457"/>
            <a:ext cx="3429000" cy="2514663"/>
          </a:xfrm>
          <a:prstGeom prst="rect">
            <a:avLst/>
          </a:prstGeom>
          <a:noFill/>
          <a:ln>
            <a:solidFill>
              <a:schemeClr val="tx1"/>
            </a:solidFill>
          </a:ln>
        </p:spPr>
        <p:txBody>
          <a:bodyPr wrap="square">
            <a:spAutoFit/>
          </a:bodyPr>
          <a:lstStyle/>
          <a:p>
            <a:pPr algn="ctr"/>
            <a:r>
              <a:rPr lang="en-GB" sz="1100" b="1" dirty="0">
                <a:latin typeface="Century Gothic" panose="020B0502020202020204" pitchFamily="34" charset="0"/>
              </a:rPr>
              <a:t>Wiltshire’s Wellbeing Hub</a:t>
            </a:r>
          </a:p>
          <a:p>
            <a:pPr marL="0" marR="0" indent="0" algn="l">
              <a:lnSpc>
                <a:spcPct val="119000"/>
              </a:lnSpc>
              <a:spcBef>
                <a:spcPts val="0"/>
              </a:spcBef>
              <a:spcAft>
                <a:spcPts val="360"/>
              </a:spcAft>
            </a:pPr>
            <a:r>
              <a:rPr lang="en-GB" sz="1100" kern="1400" dirty="0">
                <a:ln>
                  <a:noFill/>
                </a:ln>
                <a:solidFill>
                  <a:srgbClr val="000000"/>
                </a:solidFill>
                <a:effectLst/>
                <a:latin typeface="Century Gothic" panose="020B0502020202020204" pitchFamily="34" charset="0"/>
              </a:rPr>
              <a:t>The Wiltshire Wellbeing Hub can help:</a:t>
            </a:r>
            <a:endParaRPr lang="en-GB" sz="900" kern="1400" dirty="0">
              <a:ln>
                <a:noFill/>
              </a:ln>
              <a:solidFill>
                <a:srgbClr val="000000"/>
              </a:solidFill>
              <a:effectLst/>
              <a:latin typeface="Calibri" panose="020F0502020204030204" pitchFamily="34" charset="0"/>
            </a:endParaRPr>
          </a:p>
          <a:p>
            <a:pPr marL="228600" marR="0" indent="-228600" algn="l">
              <a:lnSpc>
                <a:spcPct val="119000"/>
              </a:lnSpc>
              <a:spcBef>
                <a:spcPts val="0"/>
              </a:spcBef>
              <a:spcAft>
                <a:spcPts val="0"/>
              </a:spcAft>
            </a:pPr>
            <a:r>
              <a:rPr lang="en-GB" sz="1100" kern="1400" dirty="0">
                <a:ln>
                  <a:noFill/>
                </a:ln>
                <a:solidFill>
                  <a:srgbClr val="000000"/>
                </a:solidFill>
                <a:effectLst/>
                <a:latin typeface="Symbol" panose="05050102010706020507" pitchFamily="18" charset="2"/>
              </a:rPr>
              <a:t>·</a:t>
            </a:r>
            <a:r>
              <a:rPr lang="en-GB" sz="900" kern="1400" dirty="0">
                <a:ln>
                  <a:noFill/>
                </a:ln>
                <a:solidFill>
                  <a:srgbClr val="000000"/>
                </a:solidFill>
                <a:effectLst/>
                <a:latin typeface="Calibri" panose="020F0502020204030204" pitchFamily="34" charset="0"/>
              </a:rPr>
              <a:t> </a:t>
            </a:r>
            <a:r>
              <a:rPr lang="en-GB" sz="1100" kern="1400" dirty="0">
                <a:ln>
                  <a:noFill/>
                </a:ln>
                <a:solidFill>
                  <a:srgbClr val="000000"/>
                </a:solidFill>
                <a:effectLst/>
                <a:latin typeface="Century Gothic" panose="020B0502020202020204" pitchFamily="34" charset="0"/>
              </a:rPr>
              <a:t>put people in touch with community groups who can help and provide a warm space</a:t>
            </a:r>
            <a:endParaRPr lang="en-GB" sz="900" kern="1400" dirty="0">
              <a:ln>
                <a:noFill/>
              </a:ln>
              <a:solidFill>
                <a:srgbClr val="000000"/>
              </a:solidFill>
              <a:effectLst/>
              <a:latin typeface="Calibri" panose="020F0502020204030204" pitchFamily="34" charset="0"/>
            </a:endParaRPr>
          </a:p>
          <a:p>
            <a:pPr marL="228600" marR="0" indent="-228600" algn="l">
              <a:lnSpc>
                <a:spcPct val="119000"/>
              </a:lnSpc>
              <a:spcBef>
                <a:spcPts val="0"/>
              </a:spcBef>
              <a:spcAft>
                <a:spcPts val="0"/>
              </a:spcAft>
            </a:pPr>
            <a:r>
              <a:rPr lang="en-GB" sz="1100" kern="1400" dirty="0">
                <a:ln>
                  <a:noFill/>
                </a:ln>
                <a:solidFill>
                  <a:srgbClr val="000000"/>
                </a:solidFill>
                <a:effectLst/>
                <a:latin typeface="Symbol" panose="05050102010706020507" pitchFamily="18" charset="2"/>
              </a:rPr>
              <a:t>·</a:t>
            </a:r>
            <a:r>
              <a:rPr lang="en-GB" sz="900" kern="1400" dirty="0">
                <a:ln>
                  <a:noFill/>
                </a:ln>
                <a:solidFill>
                  <a:srgbClr val="000000"/>
                </a:solidFill>
                <a:effectLst/>
                <a:latin typeface="Calibri" panose="020F0502020204030204" pitchFamily="34" charset="0"/>
              </a:rPr>
              <a:t> </a:t>
            </a:r>
            <a:r>
              <a:rPr lang="en-GB" sz="1100" kern="1400" dirty="0">
                <a:ln>
                  <a:noFill/>
                </a:ln>
                <a:solidFill>
                  <a:srgbClr val="000000"/>
                </a:solidFill>
                <a:effectLst/>
                <a:latin typeface="Century Gothic" panose="020B0502020202020204" pitchFamily="34" charset="0"/>
              </a:rPr>
              <a:t>signpost to sources of financial support and foodbanks </a:t>
            </a:r>
            <a:endParaRPr lang="en-GB" sz="900" kern="1400" dirty="0">
              <a:ln>
                <a:noFill/>
              </a:ln>
              <a:solidFill>
                <a:srgbClr val="000000"/>
              </a:solidFill>
              <a:effectLst/>
              <a:latin typeface="Calibri" panose="020F0502020204030204" pitchFamily="34" charset="0"/>
            </a:endParaRPr>
          </a:p>
          <a:p>
            <a:pPr marL="228600" marR="0" indent="-228600" algn="l">
              <a:lnSpc>
                <a:spcPct val="119000"/>
              </a:lnSpc>
              <a:spcBef>
                <a:spcPts val="0"/>
              </a:spcBef>
              <a:spcAft>
                <a:spcPts val="0"/>
              </a:spcAft>
            </a:pPr>
            <a:r>
              <a:rPr lang="en-GB" sz="1100" kern="1400" dirty="0">
                <a:ln>
                  <a:noFill/>
                </a:ln>
                <a:solidFill>
                  <a:srgbClr val="000000"/>
                </a:solidFill>
                <a:effectLst/>
                <a:latin typeface="Symbol" panose="05050102010706020507" pitchFamily="18" charset="2"/>
              </a:rPr>
              <a:t>·</a:t>
            </a:r>
            <a:r>
              <a:rPr lang="en-GB" sz="900" kern="1400" dirty="0">
                <a:ln>
                  <a:noFill/>
                </a:ln>
                <a:solidFill>
                  <a:srgbClr val="000000"/>
                </a:solidFill>
                <a:effectLst/>
                <a:latin typeface="Calibri" panose="020F0502020204030204" pitchFamily="34" charset="0"/>
              </a:rPr>
              <a:t> </a:t>
            </a:r>
            <a:r>
              <a:rPr lang="en-GB" sz="1100" kern="1400" dirty="0">
                <a:ln>
                  <a:noFill/>
                </a:ln>
                <a:solidFill>
                  <a:srgbClr val="000000"/>
                </a:solidFill>
                <a:effectLst/>
                <a:latin typeface="Century Gothic" panose="020B0502020202020204" pitchFamily="34" charset="0"/>
              </a:rPr>
              <a:t>provide advice to those experiencing loneliness</a:t>
            </a:r>
            <a:endParaRPr lang="en-GB" sz="900" kern="1400" dirty="0">
              <a:ln>
                <a:noFill/>
              </a:ln>
              <a:solidFill>
                <a:srgbClr val="000000"/>
              </a:solidFill>
              <a:effectLst/>
              <a:latin typeface="Calibri" panose="020F0502020204030204" pitchFamily="34" charset="0"/>
            </a:endParaRPr>
          </a:p>
          <a:p>
            <a:pPr marL="228600" marR="0" indent="-228600" algn="l">
              <a:lnSpc>
                <a:spcPct val="119000"/>
              </a:lnSpc>
              <a:spcBef>
                <a:spcPts val="0"/>
              </a:spcBef>
              <a:spcAft>
                <a:spcPts val="0"/>
              </a:spcAft>
            </a:pPr>
            <a:r>
              <a:rPr lang="en-GB" sz="1100" kern="1400" dirty="0">
                <a:ln>
                  <a:noFill/>
                </a:ln>
                <a:solidFill>
                  <a:srgbClr val="000000"/>
                </a:solidFill>
                <a:effectLst/>
                <a:latin typeface="Symbol" panose="05050102010706020507" pitchFamily="18" charset="2"/>
              </a:rPr>
              <a:t>·</a:t>
            </a:r>
            <a:r>
              <a:rPr lang="en-GB" sz="900" kern="1400" dirty="0">
                <a:ln>
                  <a:noFill/>
                </a:ln>
                <a:solidFill>
                  <a:srgbClr val="000000"/>
                </a:solidFill>
                <a:effectLst/>
                <a:latin typeface="Calibri" panose="020F0502020204030204" pitchFamily="34" charset="0"/>
              </a:rPr>
              <a:t> </a:t>
            </a:r>
            <a:r>
              <a:rPr lang="en-GB" sz="1100" kern="1400" dirty="0">
                <a:ln>
                  <a:noFill/>
                </a:ln>
                <a:solidFill>
                  <a:srgbClr val="000000"/>
                </a:solidFill>
                <a:effectLst/>
                <a:latin typeface="Century Gothic" panose="020B0502020202020204" pitchFamily="34" charset="0"/>
              </a:rPr>
              <a:t>advise people on cost-of-living crisis</a:t>
            </a:r>
            <a:endParaRPr lang="en-GB" sz="900" kern="1400" dirty="0">
              <a:ln>
                <a:noFill/>
              </a:ln>
              <a:solidFill>
                <a:srgbClr val="000000"/>
              </a:solidFill>
              <a:effectLst/>
              <a:latin typeface="Calibri" panose="020F0502020204030204" pitchFamily="34" charset="0"/>
            </a:endParaRPr>
          </a:p>
          <a:p>
            <a:pPr marL="228600" marR="0" indent="-228600" algn="l">
              <a:lnSpc>
                <a:spcPct val="119000"/>
              </a:lnSpc>
              <a:spcBef>
                <a:spcPts val="0"/>
              </a:spcBef>
              <a:spcAft>
                <a:spcPts val="0"/>
              </a:spcAft>
            </a:pPr>
            <a:r>
              <a:rPr lang="en-GB" sz="1100" kern="1400" dirty="0">
                <a:ln>
                  <a:noFill/>
                </a:ln>
                <a:solidFill>
                  <a:srgbClr val="000000"/>
                </a:solidFill>
                <a:effectLst/>
                <a:latin typeface="Symbol" panose="05050102010706020507" pitchFamily="18" charset="2"/>
              </a:rPr>
              <a:t>·</a:t>
            </a:r>
            <a:r>
              <a:rPr lang="en-GB" sz="900" kern="1400" dirty="0">
                <a:ln>
                  <a:noFill/>
                </a:ln>
                <a:solidFill>
                  <a:srgbClr val="000000"/>
                </a:solidFill>
                <a:effectLst/>
                <a:latin typeface="Calibri" panose="020F0502020204030204" pitchFamily="34" charset="0"/>
              </a:rPr>
              <a:t> </a:t>
            </a:r>
            <a:r>
              <a:rPr lang="en-GB" sz="1100" kern="1400" dirty="0">
                <a:ln>
                  <a:noFill/>
                </a:ln>
                <a:solidFill>
                  <a:srgbClr val="000000"/>
                </a:solidFill>
                <a:effectLst/>
                <a:latin typeface="Century Gothic" panose="020B0502020202020204" pitchFamily="34" charset="0"/>
              </a:rPr>
              <a:t>signpost customers to any appropriate schemes through the Household Support Fund (HSF)</a:t>
            </a:r>
            <a:endParaRPr lang="en-GB" sz="900" kern="1400" dirty="0">
              <a:ln>
                <a:noFill/>
              </a:ln>
              <a:solidFill>
                <a:srgbClr val="000000"/>
              </a:solidFill>
              <a:effectLst/>
              <a:latin typeface="Calibri" panose="020F0502020204030204" pitchFamily="34" charset="0"/>
            </a:endParaRPr>
          </a:p>
        </p:txBody>
      </p:sp>
      <p:sp>
        <p:nvSpPr>
          <p:cNvPr id="13" name="TextBox 12">
            <a:extLst>
              <a:ext uri="{FF2B5EF4-FFF2-40B4-BE49-F238E27FC236}">
                <a16:creationId xmlns:a16="http://schemas.microsoft.com/office/drawing/2014/main" id="{09805D00-B0C1-4215-AF78-E7B3B114EDE3}"/>
              </a:ext>
            </a:extLst>
          </p:cNvPr>
          <p:cNvSpPr txBox="1"/>
          <p:nvPr/>
        </p:nvSpPr>
        <p:spPr>
          <a:xfrm>
            <a:off x="49353" y="1057578"/>
            <a:ext cx="3435722" cy="2292935"/>
          </a:xfrm>
          <a:prstGeom prst="rect">
            <a:avLst/>
          </a:prstGeom>
          <a:noFill/>
          <a:ln>
            <a:solidFill>
              <a:schemeClr val="tx1"/>
            </a:solidFill>
          </a:ln>
        </p:spPr>
        <p:txBody>
          <a:bodyPr wrap="square">
            <a:spAutoFit/>
          </a:bodyPr>
          <a:lstStyle>
            <a:defPPr>
              <a:defRPr lang="en-US"/>
            </a:defPPr>
            <a:lvl1pPr algn="ctr">
              <a:defRPr sz="1100" b="1">
                <a:latin typeface="Century Gothic" panose="020B0502020202020204" pitchFamily="34" charset="0"/>
              </a:defRPr>
            </a:lvl1pPr>
          </a:lstStyle>
          <a:p>
            <a:r>
              <a:rPr lang="en-GB" dirty="0"/>
              <a:t>WILTSHIRE SUPPORT SERVICES</a:t>
            </a:r>
          </a:p>
          <a:p>
            <a:endParaRPr lang="en-GB" b="0" dirty="0"/>
          </a:p>
          <a:p>
            <a:pPr algn="just"/>
            <a:r>
              <a:rPr lang="en-GB" dirty="0"/>
              <a:t>Wiltshire Parent Carers Council</a:t>
            </a:r>
          </a:p>
          <a:p>
            <a:pPr algn="just"/>
            <a:r>
              <a:rPr lang="en-GB" b="0" dirty="0"/>
              <a:t>The Wiltshire Parent Carer Council (WPCC) can provide advice about local sources of support and information for families of children with special educational needs.</a:t>
            </a:r>
          </a:p>
          <a:p>
            <a:pPr algn="l"/>
            <a:r>
              <a:rPr lang="en-GB" b="1" i="0" dirty="0">
                <a:solidFill>
                  <a:srgbClr val="000000"/>
                </a:solidFill>
                <a:effectLst/>
              </a:rPr>
              <a:t>Call the WPCC Helpline</a:t>
            </a:r>
          </a:p>
          <a:p>
            <a:pPr algn="l"/>
            <a:r>
              <a:rPr lang="en-GB" b="1" i="0" dirty="0">
                <a:solidFill>
                  <a:srgbClr val="000000"/>
                </a:solidFill>
                <a:effectLst/>
              </a:rPr>
              <a:t>01225 764 647</a:t>
            </a:r>
          </a:p>
          <a:p>
            <a:pPr algn="l"/>
            <a:r>
              <a:rPr lang="en-GB" b="1" i="0" dirty="0">
                <a:solidFill>
                  <a:srgbClr val="000000"/>
                </a:solidFill>
                <a:effectLst/>
              </a:rPr>
              <a:t>10.00am - 5.00pm</a:t>
            </a:r>
          </a:p>
          <a:p>
            <a:pPr algn="l"/>
            <a:r>
              <a:rPr lang="en-GB" b="1" i="0" dirty="0">
                <a:solidFill>
                  <a:srgbClr val="000000"/>
                </a:solidFill>
                <a:effectLst/>
              </a:rPr>
              <a:t>Monday - Friday</a:t>
            </a:r>
            <a:endParaRPr lang="en-GB" b="0" dirty="0"/>
          </a:p>
          <a:p>
            <a:r>
              <a:rPr lang="en-GB" b="0" dirty="0">
                <a:hlinkClick r:id="rId6"/>
              </a:rPr>
              <a:t>https://www.wiltshireparentcarercouncil.co.uk/en/Contact_us</a:t>
            </a:r>
            <a:endParaRPr lang="en-GB" b="0" dirty="0"/>
          </a:p>
        </p:txBody>
      </p:sp>
      <p:sp>
        <p:nvSpPr>
          <p:cNvPr id="15" name="TextBox 14">
            <a:extLst>
              <a:ext uri="{FF2B5EF4-FFF2-40B4-BE49-F238E27FC236}">
                <a16:creationId xmlns:a16="http://schemas.microsoft.com/office/drawing/2014/main" id="{62038938-D3AE-4748-926C-431BC3C0DB12}"/>
              </a:ext>
            </a:extLst>
          </p:cNvPr>
          <p:cNvSpPr txBox="1"/>
          <p:nvPr/>
        </p:nvSpPr>
        <p:spPr>
          <a:xfrm>
            <a:off x="0" y="9344072"/>
            <a:ext cx="6858000" cy="507831"/>
          </a:xfrm>
          <a:prstGeom prst="rect">
            <a:avLst/>
          </a:prstGeom>
          <a:noFill/>
          <a:ln>
            <a:solidFill>
              <a:schemeClr val="tx1"/>
            </a:solidFill>
          </a:ln>
        </p:spPr>
        <p:txBody>
          <a:bodyPr wrap="square">
            <a:spAutoFit/>
          </a:bodyPr>
          <a:lstStyle>
            <a:defPPr>
              <a:defRPr lang="en-US"/>
            </a:defPPr>
            <a:lvl1pPr algn="ctr">
              <a:defRPr sz="1100" b="1">
                <a:latin typeface="Century Gothic" panose="020B0502020202020204" pitchFamily="34" charset="0"/>
              </a:defRPr>
            </a:lvl1pPr>
          </a:lstStyle>
          <a:p>
            <a:pPr algn="l"/>
            <a:r>
              <a:rPr lang="en-GB" sz="900" b="0" dirty="0"/>
              <a:t>Part of Pickwick Academy Trust Vision: “to work together to provide the best schools and outcomes for our children “Registered office: Pound Pill, Corsham, Wiltshire, SN13 9YW, Companies House No: 07557894</a:t>
            </a:r>
          </a:p>
          <a:p>
            <a:pPr algn="l"/>
            <a:r>
              <a:rPr lang="en-GB" sz="900" b="0" dirty="0"/>
              <a:t>Web: </a:t>
            </a:r>
            <a:r>
              <a:rPr lang="en-GB" sz="900" b="0" dirty="0">
                <a:hlinkClick r:id="rId7"/>
              </a:rPr>
              <a:t>www.pickwickacademytrust.co.uk</a:t>
            </a:r>
            <a:r>
              <a:rPr lang="en-GB" sz="900" b="0" dirty="0"/>
              <a:t>   Email: </a:t>
            </a:r>
            <a:r>
              <a:rPr lang="en-GB" sz="900" b="0" dirty="0">
                <a:hlinkClick r:id="rId8"/>
              </a:rPr>
              <a:t>admin@pickwickacademytrust.co.uk</a:t>
            </a:r>
            <a:r>
              <a:rPr lang="en-GB" sz="900" b="0" dirty="0"/>
              <a:t>  Twitter: @PickwickTrust</a:t>
            </a:r>
          </a:p>
        </p:txBody>
      </p:sp>
      <p:sp>
        <p:nvSpPr>
          <p:cNvPr id="17" name="TextBox 16">
            <a:extLst>
              <a:ext uri="{FF2B5EF4-FFF2-40B4-BE49-F238E27FC236}">
                <a16:creationId xmlns:a16="http://schemas.microsoft.com/office/drawing/2014/main" id="{B942F9FB-1523-49A6-8E7E-67D3BAB809AE}"/>
              </a:ext>
            </a:extLst>
          </p:cNvPr>
          <p:cNvSpPr txBox="1"/>
          <p:nvPr/>
        </p:nvSpPr>
        <p:spPr>
          <a:xfrm>
            <a:off x="49352" y="3453080"/>
            <a:ext cx="3435722" cy="2462213"/>
          </a:xfrm>
          <a:prstGeom prst="rect">
            <a:avLst/>
          </a:prstGeom>
          <a:noFill/>
          <a:ln>
            <a:solidFill>
              <a:schemeClr val="tx1"/>
            </a:solidFill>
          </a:ln>
        </p:spPr>
        <p:txBody>
          <a:bodyPr wrap="square">
            <a:spAutoFit/>
          </a:bodyPr>
          <a:lstStyle>
            <a:defPPr>
              <a:defRPr lang="en-US"/>
            </a:defPPr>
            <a:lvl1pPr algn="ctr">
              <a:defRPr sz="1100" b="1">
                <a:latin typeface="Century Gothic" panose="020B0502020202020204" pitchFamily="34" charset="0"/>
              </a:defRPr>
            </a:lvl1pPr>
          </a:lstStyle>
          <a:p>
            <a:r>
              <a:rPr lang="en-GB" dirty="0"/>
              <a:t>FREE MENTAL HEALTH RESOURCES</a:t>
            </a:r>
          </a:p>
          <a:p>
            <a:pPr algn="just"/>
            <a:endParaRPr lang="en-GB" b="0" dirty="0"/>
          </a:p>
          <a:p>
            <a:pPr algn="just"/>
            <a:r>
              <a:rPr lang="en-GB" b="0" dirty="0"/>
              <a:t>Supporting the wellbeing of children has never been so important. To assist you in doing this, SSS Learning Ltd have produced two fantastic free parental resources: </a:t>
            </a:r>
          </a:p>
          <a:p>
            <a:pPr algn="just"/>
            <a:r>
              <a:rPr lang="en-GB" b="0" dirty="0"/>
              <a:t>I am sure parents/carers will find these free resources both informative and supportive. </a:t>
            </a:r>
          </a:p>
          <a:p>
            <a:pPr algn="just"/>
            <a:endParaRPr lang="en-GB" b="0" dirty="0"/>
          </a:p>
          <a:p>
            <a:pPr algn="just"/>
            <a:r>
              <a:rPr lang="en-GB" b="0" dirty="0">
                <a:hlinkClick r:id="rId9"/>
              </a:rPr>
              <a:t>Child Mental Health &amp; Wellbeing - 10 Top Tips for Parents </a:t>
            </a:r>
            <a:endParaRPr lang="en-GB" b="0" dirty="0"/>
          </a:p>
          <a:p>
            <a:pPr algn="just"/>
            <a:r>
              <a:rPr lang="en-GB" b="0" dirty="0">
                <a:hlinkClick r:id="rId10"/>
              </a:rPr>
              <a:t>Parents' Mental Health &amp; Wellbeing - 10 Top Tips for Parents </a:t>
            </a:r>
            <a:endParaRPr lang="en-GB" b="0" dirty="0"/>
          </a:p>
          <a:p>
            <a:pPr algn="just"/>
            <a:endParaRPr lang="en-GB" b="0" dirty="0"/>
          </a:p>
        </p:txBody>
      </p:sp>
      <p:sp>
        <p:nvSpPr>
          <p:cNvPr id="18" name="TextBox 17">
            <a:extLst>
              <a:ext uri="{FF2B5EF4-FFF2-40B4-BE49-F238E27FC236}">
                <a16:creationId xmlns:a16="http://schemas.microsoft.com/office/drawing/2014/main" id="{463C2943-5E22-4A50-907C-4AD2784278DA}"/>
              </a:ext>
            </a:extLst>
          </p:cNvPr>
          <p:cNvSpPr txBox="1"/>
          <p:nvPr/>
        </p:nvSpPr>
        <p:spPr>
          <a:xfrm>
            <a:off x="3566428" y="33369"/>
            <a:ext cx="3247620" cy="1107996"/>
          </a:xfrm>
          <a:prstGeom prst="rect">
            <a:avLst/>
          </a:prstGeom>
          <a:noFill/>
          <a:ln>
            <a:solidFill>
              <a:schemeClr val="tx1"/>
            </a:solidFill>
          </a:ln>
        </p:spPr>
        <p:txBody>
          <a:bodyPr wrap="square">
            <a:spAutoFit/>
          </a:bodyPr>
          <a:lstStyle>
            <a:defPPr>
              <a:defRPr lang="en-US"/>
            </a:defPPr>
            <a:lvl1pPr algn="ctr">
              <a:defRPr sz="1100" b="1">
                <a:latin typeface="Century Gothic" panose="020B0502020202020204" pitchFamily="34" charset="0"/>
              </a:defRPr>
            </a:lvl1pPr>
          </a:lstStyle>
          <a:p>
            <a:endParaRPr lang="en-GB" dirty="0"/>
          </a:p>
          <a:p>
            <a:endParaRPr lang="en-GB" dirty="0"/>
          </a:p>
          <a:p>
            <a:r>
              <a:rPr lang="en-GB" dirty="0"/>
              <a:t>School Uniform can be ordered here:</a:t>
            </a:r>
          </a:p>
          <a:p>
            <a:r>
              <a:rPr lang="en-GB" dirty="0">
                <a:hlinkClick r:id="rId11"/>
              </a:rPr>
              <a:t>https://www.mapac.com/education/parents/uniform/ivylaneSN1</a:t>
            </a:r>
            <a:endParaRPr lang="en-GB" dirty="0"/>
          </a:p>
          <a:p>
            <a:endParaRPr lang="en-GB" b="0" dirty="0"/>
          </a:p>
        </p:txBody>
      </p:sp>
      <p:pic>
        <p:nvPicPr>
          <p:cNvPr id="20" name="Picture 19">
            <a:extLst>
              <a:ext uri="{FF2B5EF4-FFF2-40B4-BE49-F238E27FC236}">
                <a16:creationId xmlns:a16="http://schemas.microsoft.com/office/drawing/2014/main" id="{4C361B0D-F6FB-4595-9F9A-7615CBAE8C69}"/>
              </a:ext>
            </a:extLst>
          </p:cNvPr>
          <p:cNvPicPr>
            <a:picLocks noChangeAspect="1"/>
          </p:cNvPicPr>
          <p:nvPr/>
        </p:nvPicPr>
        <p:blipFill>
          <a:blip r:embed="rId12"/>
          <a:stretch>
            <a:fillRect/>
          </a:stretch>
        </p:blipFill>
        <p:spPr>
          <a:xfrm>
            <a:off x="4555620" y="54097"/>
            <a:ext cx="1280404" cy="403855"/>
          </a:xfrm>
          <a:prstGeom prst="rect">
            <a:avLst/>
          </a:prstGeom>
        </p:spPr>
      </p:pic>
    </p:spTree>
    <p:extLst>
      <p:ext uri="{BB962C8B-B14F-4D97-AF65-F5344CB8AC3E}">
        <p14:creationId xmlns:p14="http://schemas.microsoft.com/office/powerpoint/2010/main" val="22027568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17126D1-5470-4C03-986B-A456AD4F9CCD}"/>
              </a:ext>
            </a:extLst>
          </p:cNvPr>
          <p:cNvPicPr>
            <a:picLocks noChangeAspect="1"/>
          </p:cNvPicPr>
          <p:nvPr/>
        </p:nvPicPr>
        <p:blipFill>
          <a:blip r:embed="rId2"/>
          <a:stretch>
            <a:fillRect/>
          </a:stretch>
        </p:blipFill>
        <p:spPr>
          <a:xfrm>
            <a:off x="0" y="0"/>
            <a:ext cx="6854610" cy="9741408"/>
          </a:xfrm>
          <a:prstGeom prst="rect">
            <a:avLst/>
          </a:prstGeom>
        </p:spPr>
      </p:pic>
    </p:spTree>
    <p:extLst>
      <p:ext uri="{BB962C8B-B14F-4D97-AF65-F5344CB8AC3E}">
        <p14:creationId xmlns:p14="http://schemas.microsoft.com/office/powerpoint/2010/main" val="27439948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0673843-9879-44C5-9EB9-15C31E335496}"/>
              </a:ext>
            </a:extLst>
          </p:cNvPr>
          <p:cNvPicPr>
            <a:picLocks noChangeAspect="1"/>
          </p:cNvPicPr>
          <p:nvPr/>
        </p:nvPicPr>
        <p:blipFill>
          <a:blip r:embed="rId2"/>
          <a:stretch>
            <a:fillRect/>
          </a:stretch>
        </p:blipFill>
        <p:spPr>
          <a:xfrm>
            <a:off x="0" y="0"/>
            <a:ext cx="6858000" cy="9490364"/>
          </a:xfrm>
          <a:prstGeom prst="rect">
            <a:avLst/>
          </a:prstGeom>
        </p:spPr>
      </p:pic>
    </p:spTree>
    <p:extLst>
      <p:ext uri="{BB962C8B-B14F-4D97-AF65-F5344CB8AC3E}">
        <p14:creationId xmlns:p14="http://schemas.microsoft.com/office/powerpoint/2010/main" val="21992853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2BB19C7-DB4B-4051-8568-E6C22F53C323}"/>
              </a:ext>
            </a:extLst>
          </p:cNvPr>
          <p:cNvPicPr>
            <a:picLocks noChangeAspect="1"/>
          </p:cNvPicPr>
          <p:nvPr/>
        </p:nvPicPr>
        <p:blipFill rotWithShape="1">
          <a:blip r:embed="rId2"/>
          <a:srcRect l="1886"/>
          <a:stretch/>
        </p:blipFill>
        <p:spPr>
          <a:xfrm>
            <a:off x="0" y="0"/>
            <a:ext cx="6868218" cy="9906000"/>
          </a:xfrm>
          <a:prstGeom prst="rect">
            <a:avLst/>
          </a:prstGeom>
        </p:spPr>
      </p:pic>
    </p:spTree>
    <p:extLst>
      <p:ext uri="{BB962C8B-B14F-4D97-AF65-F5344CB8AC3E}">
        <p14:creationId xmlns:p14="http://schemas.microsoft.com/office/powerpoint/2010/main" val="154999976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2298</TotalTime>
  <Words>1950</Words>
  <Application>Microsoft Office PowerPoint</Application>
  <PresentationFormat>A4 Paper (210x297 mm)</PresentationFormat>
  <Paragraphs>232</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Century Gothic</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Assistant Admin</dc:creator>
  <cp:lastModifiedBy>Assistant Admin</cp:lastModifiedBy>
  <cp:revision>103</cp:revision>
  <dcterms:created xsi:type="dcterms:W3CDTF">2025-09-19T14:07:51Z</dcterms:created>
  <dcterms:modified xsi:type="dcterms:W3CDTF">2026-09-11T13:20:50Z</dcterms:modified>
</cp:coreProperties>
</file>